
<file path=[Content_Types].xml><?xml version="1.0" encoding="utf-8"?>
<Types xmlns="http://schemas.openxmlformats.org/package/2006/content-types">
  <Default Extension="emf" ContentType="image/x-emf"/>
  <Default Extension="gif" ContentType="image/gif"/>
  <Default Extension="jpeg" ContentType="image/jpeg"/>
  <Default Extension="mov" ContentType="video/quicktime"/>
  <Default Extension="png" ContentType="image/png"/>
  <Default Extension="rels" ContentType="application/vnd.openxmlformats-package.relationships+xml"/>
  <Default Extension="svg" ContentType="image/svg+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7" r:id="rId1"/>
  </p:sldMasterIdLst>
  <p:notesMasterIdLst>
    <p:notesMasterId r:id="rId29"/>
  </p:notesMasterIdLst>
  <p:sldIdLst>
    <p:sldId id="257" r:id="rId2"/>
    <p:sldId id="288" r:id="rId3"/>
    <p:sldId id="291" r:id="rId4"/>
    <p:sldId id="258" r:id="rId5"/>
    <p:sldId id="256" r:id="rId6"/>
    <p:sldId id="276" r:id="rId7"/>
    <p:sldId id="261" r:id="rId8"/>
    <p:sldId id="281" r:id="rId9"/>
    <p:sldId id="284" r:id="rId10"/>
    <p:sldId id="285" r:id="rId11"/>
    <p:sldId id="286" r:id="rId12"/>
    <p:sldId id="292" r:id="rId13"/>
    <p:sldId id="287" r:id="rId14"/>
    <p:sldId id="289" r:id="rId15"/>
    <p:sldId id="290" r:id="rId16"/>
    <p:sldId id="265" r:id="rId17"/>
    <p:sldId id="280" r:id="rId18"/>
    <p:sldId id="283" r:id="rId19"/>
    <p:sldId id="279" r:id="rId20"/>
    <p:sldId id="263" r:id="rId21"/>
    <p:sldId id="278" r:id="rId22"/>
    <p:sldId id="282" r:id="rId23"/>
    <p:sldId id="275" r:id="rId24"/>
    <p:sldId id="294" r:id="rId25"/>
    <p:sldId id="295" r:id="rId26"/>
    <p:sldId id="296" r:id="rId27"/>
    <p:sldId id="297" r:id="rId28"/>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31"/>
    <p:restoredTop sz="94674"/>
  </p:normalViewPr>
  <p:slideViewPr>
    <p:cSldViewPr snapToGrid="0" snapToObjects="1" showGuides="1">
      <p:cViewPr varScale="1">
        <p:scale>
          <a:sx n="108" d="100"/>
          <a:sy n="108" d="100"/>
        </p:scale>
        <p:origin x="232" y="4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CB35D-62E1-FA4F-8D5D-3EB846C4045A}" type="datetimeFigureOut">
              <a:rPr lang="es-EC" smtClean="0"/>
              <a:t>23/3/20</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D63527-ABA5-254B-92EA-800A4DB229CF}" type="slidenum">
              <a:rPr lang="es-EC" smtClean="0"/>
              <a:t>‹#›</a:t>
            </a:fld>
            <a:endParaRPr lang="es-EC"/>
          </a:p>
        </p:txBody>
      </p:sp>
    </p:spTree>
    <p:extLst>
      <p:ext uri="{BB962C8B-B14F-4D97-AF65-F5344CB8AC3E}">
        <p14:creationId xmlns:p14="http://schemas.microsoft.com/office/powerpoint/2010/main" val="12515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9CD63527-ABA5-254B-92EA-800A4DB229CF}" type="slidenum">
              <a:rPr lang="es-EC" smtClean="0"/>
              <a:t>8</a:t>
            </a:fld>
            <a:endParaRPr lang="es-EC"/>
          </a:p>
        </p:txBody>
      </p:sp>
    </p:spTree>
    <p:extLst>
      <p:ext uri="{BB962C8B-B14F-4D97-AF65-F5344CB8AC3E}">
        <p14:creationId xmlns:p14="http://schemas.microsoft.com/office/powerpoint/2010/main" val="3894311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9CD63527-ABA5-254B-92EA-800A4DB229CF}" type="slidenum">
              <a:rPr lang="es-EC" smtClean="0"/>
              <a:t>9</a:t>
            </a:fld>
            <a:endParaRPr lang="es-EC"/>
          </a:p>
        </p:txBody>
      </p:sp>
    </p:spTree>
    <p:extLst>
      <p:ext uri="{BB962C8B-B14F-4D97-AF65-F5344CB8AC3E}">
        <p14:creationId xmlns:p14="http://schemas.microsoft.com/office/powerpoint/2010/main" val="3879619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9CD63527-ABA5-254B-92EA-800A4DB229CF}" type="slidenum">
              <a:rPr lang="es-EC" smtClean="0"/>
              <a:t>10</a:t>
            </a:fld>
            <a:endParaRPr lang="es-EC"/>
          </a:p>
        </p:txBody>
      </p:sp>
    </p:spTree>
    <p:extLst>
      <p:ext uri="{BB962C8B-B14F-4D97-AF65-F5344CB8AC3E}">
        <p14:creationId xmlns:p14="http://schemas.microsoft.com/office/powerpoint/2010/main" val="174681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9CD63527-ABA5-254B-92EA-800A4DB229CF}" type="slidenum">
              <a:rPr lang="es-EC" smtClean="0"/>
              <a:t>11</a:t>
            </a:fld>
            <a:endParaRPr lang="es-EC"/>
          </a:p>
        </p:txBody>
      </p:sp>
    </p:spTree>
    <p:extLst>
      <p:ext uri="{BB962C8B-B14F-4D97-AF65-F5344CB8AC3E}">
        <p14:creationId xmlns:p14="http://schemas.microsoft.com/office/powerpoint/2010/main" val="3400726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9CD63527-ABA5-254B-92EA-800A4DB229CF}" type="slidenum">
              <a:rPr lang="es-EC" smtClean="0"/>
              <a:t>12</a:t>
            </a:fld>
            <a:endParaRPr lang="es-EC"/>
          </a:p>
        </p:txBody>
      </p:sp>
    </p:spTree>
    <p:extLst>
      <p:ext uri="{BB962C8B-B14F-4D97-AF65-F5344CB8AC3E}">
        <p14:creationId xmlns:p14="http://schemas.microsoft.com/office/powerpoint/2010/main" val="2883284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9CD63527-ABA5-254B-92EA-800A4DB229CF}" type="slidenum">
              <a:rPr lang="es-EC" smtClean="0"/>
              <a:t>13</a:t>
            </a:fld>
            <a:endParaRPr lang="es-EC"/>
          </a:p>
        </p:txBody>
      </p:sp>
    </p:spTree>
    <p:extLst>
      <p:ext uri="{BB962C8B-B14F-4D97-AF65-F5344CB8AC3E}">
        <p14:creationId xmlns:p14="http://schemas.microsoft.com/office/powerpoint/2010/main" val="2535240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9CD63527-ABA5-254B-92EA-800A4DB229CF}" type="slidenum">
              <a:rPr lang="es-EC" smtClean="0"/>
              <a:t>14</a:t>
            </a:fld>
            <a:endParaRPr lang="es-EC"/>
          </a:p>
        </p:txBody>
      </p:sp>
    </p:spTree>
    <p:extLst>
      <p:ext uri="{BB962C8B-B14F-4D97-AF65-F5344CB8AC3E}">
        <p14:creationId xmlns:p14="http://schemas.microsoft.com/office/powerpoint/2010/main" val="3030503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9CD63527-ABA5-254B-92EA-800A4DB229CF}" type="slidenum">
              <a:rPr lang="es-EC" smtClean="0"/>
              <a:t>15</a:t>
            </a:fld>
            <a:endParaRPr lang="es-EC"/>
          </a:p>
        </p:txBody>
      </p:sp>
    </p:spTree>
    <p:extLst>
      <p:ext uri="{BB962C8B-B14F-4D97-AF65-F5344CB8AC3E}">
        <p14:creationId xmlns:p14="http://schemas.microsoft.com/office/powerpoint/2010/main" val="1529103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1A4024D8-CCF4-B14E-A446-1B6C6A2DEF9E}" type="datetimeFigureOut">
              <a:rPr lang="es-EC" smtClean="0"/>
              <a:t>23/3/20</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a:xfrm>
            <a:off x="531812" y="4529540"/>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30415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1A4024D8-CCF4-B14E-A446-1B6C6A2DEF9E}" type="datetimeFigureOut">
              <a:rPr lang="es-EC" smtClean="0"/>
              <a:t>23/3/20</a:t>
            </a:fld>
            <a:endParaRPr lang="es-EC"/>
          </a:p>
        </p:txBody>
      </p:sp>
      <p:sp>
        <p:nvSpPr>
          <p:cNvPr id="5" name="Footer Placeholder 4"/>
          <p:cNvSpPr>
            <a:spLocks noGrp="1"/>
          </p:cNvSpPr>
          <p:nvPr>
            <p:ph type="ftr" sz="quarter" idx="11"/>
          </p:nvPr>
        </p:nvSpPr>
        <p:spPr/>
        <p:txBody>
          <a:bodyPr/>
          <a:lstStyle/>
          <a:p>
            <a:endParaRPr lang="es-EC"/>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2120323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los estilos de texto del patrón
Segundo nivel
Tercer nivel
Cuarto nivel
Quinto nivel</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1A4024D8-CCF4-B14E-A446-1B6C6A2DEF9E}" type="datetimeFigureOut">
              <a:rPr lang="es-EC" smtClean="0"/>
              <a:t>23/3/20</a:t>
            </a:fld>
            <a:endParaRPr lang="es-EC"/>
          </a:p>
        </p:txBody>
      </p:sp>
      <p:sp>
        <p:nvSpPr>
          <p:cNvPr id="5" name="Footer Placeholder 4"/>
          <p:cNvSpPr>
            <a:spLocks noGrp="1"/>
          </p:cNvSpPr>
          <p:nvPr>
            <p:ph type="ftr" sz="quarter" idx="11"/>
          </p:nvPr>
        </p:nvSpPr>
        <p:spPr/>
        <p:txBody>
          <a:bodyPr/>
          <a:lstStyle/>
          <a:p>
            <a:endParaRPr lang="es-EC"/>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A3634BB-1932-D145-83C6-E537FC6AC122}" type="slidenum">
              <a:rPr lang="es-EC" smtClean="0"/>
              <a:t>‹#›</a:t>
            </a:fld>
            <a:endParaRPr lang="es-EC"/>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13409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1A4024D8-CCF4-B14E-A446-1B6C6A2DEF9E}" type="datetimeFigureOut">
              <a:rPr lang="es-EC" smtClean="0"/>
              <a:t>23/3/20</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3851975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los estilos de texto del patrón
Segundo nivel
Tercer nivel
Cuarto nivel
Quinto nivel</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1A4024D8-CCF4-B14E-A446-1B6C6A2DEF9E}" type="datetimeFigureOut">
              <a:rPr lang="es-EC" smtClean="0"/>
              <a:t>23/3/20</a:t>
            </a:fld>
            <a:endParaRPr lang="es-EC"/>
          </a:p>
        </p:txBody>
      </p:sp>
      <p:sp>
        <p:nvSpPr>
          <p:cNvPr id="6" name="Footer Placeholder 5"/>
          <p:cNvSpPr>
            <a:spLocks noGrp="1"/>
          </p:cNvSpPr>
          <p:nvPr>
            <p:ph type="ftr" sz="quarter" idx="11"/>
          </p:nvPr>
        </p:nvSpPr>
        <p:spPr/>
        <p:txBody>
          <a:bodyPr/>
          <a:lstStyle/>
          <a:p>
            <a:endParaRPr lang="es-EC"/>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A3634BB-1932-D145-83C6-E537FC6AC122}" type="slidenum">
              <a:rPr lang="es-EC" smtClean="0"/>
              <a:t>‹#›</a:t>
            </a:fld>
            <a:endParaRPr lang="es-EC"/>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824152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los estilos de texto del patrón
Segundo nivel
Tercer nivel
Cuarto nivel
Quinto nivel</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1A4024D8-CCF4-B14E-A446-1B6C6A2DEF9E}" type="datetimeFigureOut">
              <a:rPr lang="es-EC" smtClean="0"/>
              <a:t>23/3/20</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34644686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1A4024D8-CCF4-B14E-A446-1B6C6A2DEF9E}" type="datetimeFigureOut">
              <a:rPr lang="es-EC" smtClean="0"/>
              <a:t>23/3/20</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161444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1A4024D8-CCF4-B14E-A446-1B6C6A2DEF9E}" type="datetimeFigureOut">
              <a:rPr lang="es-EC" smtClean="0"/>
              <a:t>23/3/20</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2083323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1A4024D8-CCF4-B14E-A446-1B6C6A2DEF9E}" type="datetimeFigureOut">
              <a:rPr lang="es-EC" smtClean="0"/>
              <a:t>23/3/20</a:t>
            </a:fld>
            <a:endParaRPr lang="es-EC"/>
          </a:p>
        </p:txBody>
      </p:sp>
      <p:sp>
        <p:nvSpPr>
          <p:cNvPr id="5" name="Footer Placeholder 4"/>
          <p:cNvSpPr>
            <a:spLocks noGrp="1"/>
          </p:cNvSpPr>
          <p:nvPr>
            <p:ph type="ftr" sz="quarter" idx="11"/>
          </p:nvPr>
        </p:nvSpPr>
        <p:spPr/>
        <p:txBody>
          <a:bodyPr/>
          <a:lstStyle/>
          <a:p>
            <a:endParaRPr lang="es-EC"/>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3466324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10"/>
          </p:nvPr>
        </p:nvSpPr>
        <p:spPr/>
        <p:txBody>
          <a:bodyPr/>
          <a:lstStyle/>
          <a:p>
            <a:fld id="{1A4024D8-CCF4-B14E-A446-1B6C6A2DEF9E}" type="datetimeFigureOut">
              <a:rPr lang="es-EC" smtClean="0"/>
              <a:t>23/3/20</a:t>
            </a:fld>
            <a:endParaRPr lang="es-EC"/>
          </a:p>
        </p:txBody>
      </p:sp>
      <p:sp>
        <p:nvSpPr>
          <p:cNvPr id="5" name="Footer Placeholder 4"/>
          <p:cNvSpPr>
            <a:spLocks noGrp="1"/>
          </p:cNvSpPr>
          <p:nvPr>
            <p:ph type="ftr" sz="quarter" idx="11"/>
          </p:nvPr>
        </p:nvSpPr>
        <p:spPr/>
        <p:txBody>
          <a:bodyPr/>
          <a:lstStyle/>
          <a:p>
            <a:endParaRPr lang="es-EC"/>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2437614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1A4024D8-CCF4-B14E-A446-1B6C6A2DEF9E}" type="datetimeFigureOut">
              <a:rPr lang="es-EC" smtClean="0"/>
              <a:t>23/3/20</a:t>
            </a:fld>
            <a:endParaRPr lang="es-EC"/>
          </a:p>
        </p:txBody>
      </p:sp>
      <p:sp>
        <p:nvSpPr>
          <p:cNvPr id="6" name="Footer Placeholder 5"/>
          <p:cNvSpPr>
            <a:spLocks noGrp="1"/>
          </p:cNvSpPr>
          <p:nvPr>
            <p:ph type="ftr" sz="quarter" idx="11"/>
          </p:nvPr>
        </p:nvSpPr>
        <p:spPr/>
        <p:txBody>
          <a:bodyPr/>
          <a:lstStyle/>
          <a:p>
            <a:endParaRPr lang="es-EC"/>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2669560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
Segundo nivel
Tercer nivel
Cuarto nivel
Quinto nivel</a:t>
            </a:r>
            <a:endParaRPr lang="en-US" dirty="0"/>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a:t>Editar los estilos de texto del patrón
Segundo nivel
Tercer nivel
Cuarto nivel
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
Segundo nivel
Tercer nivel
Cuarto nivel
Quinto nivel</a:t>
            </a:r>
            <a:endParaRPr lang="en-US" dirty="0"/>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a:t>Editar los estilos de texto del patrón
Segundo nivel
Tercer nivel
Cuarto nivel
Quinto nivel</a:t>
            </a:r>
            <a:endParaRPr lang="en-US" dirty="0"/>
          </a:p>
        </p:txBody>
      </p:sp>
      <p:sp>
        <p:nvSpPr>
          <p:cNvPr id="7" name="Date Placeholder 6"/>
          <p:cNvSpPr>
            <a:spLocks noGrp="1"/>
          </p:cNvSpPr>
          <p:nvPr>
            <p:ph type="dt" sz="half" idx="10"/>
          </p:nvPr>
        </p:nvSpPr>
        <p:spPr/>
        <p:txBody>
          <a:bodyPr/>
          <a:lstStyle/>
          <a:p>
            <a:fld id="{1A4024D8-CCF4-B14E-A446-1B6C6A2DEF9E}" type="datetimeFigureOut">
              <a:rPr lang="es-EC" smtClean="0"/>
              <a:t>23/3/20</a:t>
            </a:fld>
            <a:endParaRPr lang="es-EC"/>
          </a:p>
        </p:txBody>
      </p:sp>
      <p:sp>
        <p:nvSpPr>
          <p:cNvPr id="8" name="Footer Placeholder 7"/>
          <p:cNvSpPr>
            <a:spLocks noGrp="1"/>
          </p:cNvSpPr>
          <p:nvPr>
            <p:ph type="ftr" sz="quarter" idx="11"/>
          </p:nvPr>
        </p:nvSpPr>
        <p:spPr/>
        <p:txBody>
          <a:bodyPr/>
          <a:lstStyle/>
          <a:p>
            <a:endParaRPr lang="es-EC"/>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1018146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1A4024D8-CCF4-B14E-A446-1B6C6A2DEF9E}" type="datetimeFigureOut">
              <a:rPr lang="es-EC" smtClean="0"/>
              <a:t>23/3/20</a:t>
            </a:fld>
            <a:endParaRPr lang="es-EC"/>
          </a:p>
        </p:txBody>
      </p:sp>
      <p:sp>
        <p:nvSpPr>
          <p:cNvPr id="4" name="Footer Placeholder 3"/>
          <p:cNvSpPr>
            <a:spLocks noGrp="1"/>
          </p:cNvSpPr>
          <p:nvPr>
            <p:ph type="ftr" sz="quarter" idx="11"/>
          </p:nvPr>
        </p:nvSpPr>
        <p:spPr/>
        <p:txBody>
          <a:bodyPr/>
          <a:lstStyle/>
          <a:p>
            <a:endParaRPr lang="es-EC"/>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602638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4024D8-CCF4-B14E-A446-1B6C6A2DEF9E}" type="datetimeFigureOut">
              <a:rPr lang="es-EC" smtClean="0"/>
              <a:t>23/3/20</a:t>
            </a:fld>
            <a:endParaRPr lang="es-EC"/>
          </a:p>
        </p:txBody>
      </p:sp>
      <p:sp>
        <p:nvSpPr>
          <p:cNvPr id="3" name="Footer Placeholder 2"/>
          <p:cNvSpPr>
            <a:spLocks noGrp="1"/>
          </p:cNvSpPr>
          <p:nvPr>
            <p:ph type="ftr" sz="quarter" idx="11"/>
          </p:nvPr>
        </p:nvSpPr>
        <p:spPr/>
        <p:txBody>
          <a:bodyPr/>
          <a:lstStyle/>
          <a:p>
            <a:endParaRPr lang="es-EC"/>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150714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a:t>Editar los estilos de texto del patrón
Segundo nivel
Tercer nivel
Cuarto nivel
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1A4024D8-CCF4-B14E-A446-1B6C6A2DEF9E}" type="datetimeFigureOut">
              <a:rPr lang="es-EC" smtClean="0"/>
              <a:t>23/3/20</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3291119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
Segundo nivel
Tercer nivel
Cuarto nivel
Quinto nivel</a:t>
            </a:r>
            <a:endParaRPr lang="en-US" dirty="0"/>
          </a:p>
        </p:txBody>
      </p:sp>
      <p:sp>
        <p:nvSpPr>
          <p:cNvPr id="5" name="Date Placeholder 4"/>
          <p:cNvSpPr>
            <a:spLocks noGrp="1"/>
          </p:cNvSpPr>
          <p:nvPr>
            <p:ph type="dt" sz="half" idx="10"/>
          </p:nvPr>
        </p:nvSpPr>
        <p:spPr/>
        <p:txBody>
          <a:bodyPr/>
          <a:lstStyle/>
          <a:p>
            <a:fld id="{1A4024D8-CCF4-B14E-A446-1B6C6A2DEF9E}" type="datetimeFigureOut">
              <a:rPr lang="es-EC" smtClean="0"/>
              <a:t>23/3/20</a:t>
            </a:fld>
            <a:endParaRPr lang="es-EC"/>
          </a:p>
        </p:txBody>
      </p:sp>
      <p:sp>
        <p:nvSpPr>
          <p:cNvPr id="6" name="Footer Placeholder 5"/>
          <p:cNvSpPr>
            <a:spLocks noGrp="1"/>
          </p:cNvSpPr>
          <p:nvPr>
            <p:ph type="ftr" sz="quarter" idx="11"/>
          </p:nvPr>
        </p:nvSpPr>
        <p:spPr/>
        <p:txBody>
          <a:bodyPr/>
          <a:lstStyle/>
          <a:p>
            <a:endParaRPr lang="es-EC"/>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A3634BB-1932-D145-83C6-E537FC6AC122}" type="slidenum">
              <a:rPr lang="es-EC" smtClean="0"/>
              <a:t>‹#›</a:t>
            </a:fld>
            <a:endParaRPr lang="es-EC"/>
          </a:p>
        </p:txBody>
      </p:sp>
    </p:spTree>
    <p:extLst>
      <p:ext uri="{BB962C8B-B14F-4D97-AF65-F5344CB8AC3E}">
        <p14:creationId xmlns:p14="http://schemas.microsoft.com/office/powerpoint/2010/main" val="1601242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a:t>Editar los estilos de texto del patrón
Segundo nivel
Tercer nivel
Cuarto nivel
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A4024D8-CCF4-B14E-A446-1B6C6A2DEF9E}" type="datetimeFigureOut">
              <a:rPr lang="es-EC" smtClean="0"/>
              <a:t>23/3/20</a:t>
            </a:fld>
            <a:endParaRPr lang="es-EC"/>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EC"/>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A3634BB-1932-D145-83C6-E537FC6AC122}" type="slidenum">
              <a:rPr lang="es-EC" smtClean="0"/>
              <a:t>‹#›</a:t>
            </a:fld>
            <a:endParaRPr lang="es-EC"/>
          </a:p>
        </p:txBody>
      </p:sp>
      <p:pic>
        <p:nvPicPr>
          <p:cNvPr id="42" name="Imagen 41">
            <a:extLst>
              <a:ext uri="{FF2B5EF4-FFF2-40B4-BE49-F238E27FC236}">
                <a16:creationId xmlns:a16="http://schemas.microsoft.com/office/drawing/2014/main" id="{AEFD935B-6C96-074C-A8BC-31298A40B5B2}"/>
              </a:ext>
            </a:extLst>
          </p:cNvPr>
          <p:cNvPicPr>
            <a:picLocks noChangeAspect="1"/>
          </p:cNvPicPr>
          <p:nvPr userDrawn="1"/>
        </p:nvPicPr>
        <p:blipFill>
          <a:blip r:embed="rId18"/>
          <a:stretch>
            <a:fillRect/>
          </a:stretch>
        </p:blipFill>
        <p:spPr>
          <a:xfrm>
            <a:off x="-3526973" y="-7609114"/>
            <a:ext cx="18418629" cy="18418629"/>
          </a:xfrm>
          <a:prstGeom prst="rect">
            <a:avLst/>
          </a:prstGeom>
        </p:spPr>
      </p:pic>
      <p:pic>
        <p:nvPicPr>
          <p:cNvPr id="8" name="Gráfico 7">
            <a:extLst>
              <a:ext uri="{FF2B5EF4-FFF2-40B4-BE49-F238E27FC236}">
                <a16:creationId xmlns:a16="http://schemas.microsoft.com/office/drawing/2014/main" id="{49F71DAE-DAA4-BD40-B687-E08EAF2BF48D}"/>
              </a:ext>
            </a:extLst>
          </p:cNvPr>
          <p:cNvPicPr>
            <a:picLocks noChangeAspect="1"/>
          </p:cNvPicPr>
          <p:nvPr userDrawn="1"/>
        </p:nvPicPr>
        <p:blipFill>
          <a:blip r:embed="rId19">
            <a:extLst>
              <a:ext uri="{96DAC541-7B7A-43D3-8B79-37D633B846F1}">
                <asvg:svgBlip xmlns:asvg="http://schemas.microsoft.com/office/drawing/2016/SVG/main" r:embed="rId20"/>
              </a:ext>
            </a:extLst>
          </a:blip>
          <a:stretch>
            <a:fillRect/>
          </a:stretch>
        </p:blipFill>
        <p:spPr>
          <a:xfrm>
            <a:off x="10467643" y="6312887"/>
            <a:ext cx="1940126" cy="524212"/>
          </a:xfrm>
          <a:prstGeom prst="rect">
            <a:avLst/>
          </a:prstGeom>
        </p:spPr>
      </p:pic>
    </p:spTree>
    <p:extLst>
      <p:ext uri="{BB962C8B-B14F-4D97-AF65-F5344CB8AC3E}">
        <p14:creationId xmlns:p14="http://schemas.microsoft.com/office/powerpoint/2010/main" val="294734455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21.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7.svg"/><Relationship Id="rId11" Type="http://schemas.openxmlformats.org/officeDocument/2006/relationships/image" Target="../media/image20.pn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1.sv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1.sv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slideLayout" Target="../slideLayouts/slideLayout1.xml"/><Relationship Id="rId7" Type="http://schemas.openxmlformats.org/officeDocument/2006/relationships/image" Target="../media/image20.png"/><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34.gif"/><Relationship Id="rId5" Type="http://schemas.openxmlformats.org/officeDocument/2006/relationships/image" Target="../media/image33.png"/><Relationship Id="rId4" Type="http://schemas.openxmlformats.org/officeDocument/2006/relationships/notesSlide" Target="../notesSlides/notesSlide6.xml"/><Relationship Id="rId9"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emf"/><Relationship Id="rId4" Type="http://schemas.openxmlformats.org/officeDocument/2006/relationships/image" Target="../media/image21.sv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36.emf"/><Relationship Id="rId2" Type="http://schemas.openxmlformats.org/officeDocument/2006/relationships/image" Target="../media/image41.emf"/><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emf"/><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image" Target="../media/image49.emf"/><Relationship Id="rId7" Type="http://schemas.openxmlformats.org/officeDocument/2006/relationships/image" Target="../media/image53.emf"/><Relationship Id="rId12" Type="http://schemas.openxmlformats.org/officeDocument/2006/relationships/image" Target="../media/image21.svg"/><Relationship Id="rId2" Type="http://schemas.openxmlformats.org/officeDocument/2006/relationships/image" Target="../media/image12.emf"/><Relationship Id="rId1" Type="http://schemas.openxmlformats.org/officeDocument/2006/relationships/slideLayout" Target="../slideLayouts/slideLayout1.xml"/><Relationship Id="rId6" Type="http://schemas.openxmlformats.org/officeDocument/2006/relationships/image" Target="../media/image52.svg"/><Relationship Id="rId11" Type="http://schemas.openxmlformats.org/officeDocument/2006/relationships/image" Target="../media/image20.png"/><Relationship Id="rId5" Type="http://schemas.openxmlformats.org/officeDocument/2006/relationships/image" Target="../media/image51.png"/><Relationship Id="rId10" Type="http://schemas.openxmlformats.org/officeDocument/2006/relationships/image" Target="../media/image14.svg"/><Relationship Id="rId4" Type="http://schemas.openxmlformats.org/officeDocument/2006/relationships/image" Target="../media/image50.emf"/><Relationship Id="rId9"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55.emf"/></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7.emf"/><Relationship Id="rId5" Type="http://schemas.openxmlformats.org/officeDocument/2006/relationships/package" Target="../embeddings/Microsoft_Excel_Worksheet2.xlsx"/><Relationship Id="rId4" Type="http://schemas.openxmlformats.org/officeDocument/2006/relationships/image" Target="../media/image56.emf"/></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59.emf"/><Relationship Id="rId5" Type="http://schemas.openxmlformats.org/officeDocument/2006/relationships/package" Target="../embeddings/Microsoft_Excel_Worksheet4.xlsx"/><Relationship Id="rId4" Type="http://schemas.openxmlformats.org/officeDocument/2006/relationships/image" Target="../media/image58.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png"/><Relationship Id="rId9" Type="http://schemas.openxmlformats.org/officeDocument/2006/relationships/image" Target="../media/image16.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7.emf"/><Relationship Id="rId7"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9.svg"/><Relationship Id="rId10" Type="http://schemas.openxmlformats.org/officeDocument/2006/relationships/image" Target="../media/image21.svg"/><Relationship Id="rId4" Type="http://schemas.openxmlformats.org/officeDocument/2006/relationships/image" Target="../media/image18.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3.pn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pic>
        <p:nvPicPr>
          <p:cNvPr id="7" name="Imagen 6">
            <a:extLst>
              <a:ext uri="{FF2B5EF4-FFF2-40B4-BE49-F238E27FC236}">
                <a16:creationId xmlns:a16="http://schemas.microsoft.com/office/drawing/2014/main" id="{F3B8A16C-C42E-1248-B02A-F51174B9AC17}"/>
              </a:ext>
            </a:extLst>
          </p:cNvPr>
          <p:cNvPicPr>
            <a:picLocks noChangeAspect="1"/>
          </p:cNvPicPr>
          <p:nvPr/>
        </p:nvPicPr>
        <p:blipFill>
          <a:blip r:embed="rId2"/>
          <a:stretch>
            <a:fillRect/>
          </a:stretch>
        </p:blipFill>
        <p:spPr>
          <a:xfrm>
            <a:off x="4299747" y="2155222"/>
            <a:ext cx="3661949" cy="2755900"/>
          </a:xfrm>
          <a:prstGeom prst="rect">
            <a:avLst/>
          </a:prstGeom>
        </p:spPr>
      </p:pic>
    </p:spTree>
    <p:extLst>
      <p:ext uri="{BB962C8B-B14F-4D97-AF65-F5344CB8AC3E}">
        <p14:creationId xmlns:p14="http://schemas.microsoft.com/office/powerpoint/2010/main" val="309367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remove" nodeType="afterEffect">
                                  <p:stCondLst>
                                    <p:cond delay="0"/>
                                  </p:stCondLst>
                                  <p:childTnLst>
                                    <p:animEffect transition="out" filter="fade">
                                      <p:cBhvr>
                                        <p:cTn id="6" dur="1000" tmFilter="0, 0; .2, .5; .8, .5; 1, 0"/>
                                        <p:tgtEl>
                                          <p:spTgt spid="7"/>
                                        </p:tgtEl>
                                      </p:cBhvr>
                                    </p:animEffect>
                                    <p:animScale>
                                      <p:cBhvr>
                                        <p:cTn id="7" dur="50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1259825" y="495298"/>
            <a:ext cx="1806905" cy="923330"/>
          </a:xfrm>
          <a:prstGeom prst="rect">
            <a:avLst/>
          </a:prstGeom>
          <a:noFill/>
        </p:spPr>
        <p:txBody>
          <a:bodyPr wrap="none" rtlCol="0">
            <a:spAutoFit/>
          </a:bodyPr>
          <a:lstStyle/>
          <a:p>
            <a:r>
              <a:rPr lang="es-EC"/>
              <a:t>Plataforma</a:t>
            </a:r>
          </a:p>
          <a:p>
            <a:r>
              <a:rPr lang="es-EC"/>
              <a:t>Rastreo + Mtto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sp>
        <p:nvSpPr>
          <p:cNvPr id="4" name="CuadroTexto 3">
            <a:extLst>
              <a:ext uri="{FF2B5EF4-FFF2-40B4-BE49-F238E27FC236}">
                <a16:creationId xmlns:a16="http://schemas.microsoft.com/office/drawing/2014/main" id="{96E6C527-AA82-0749-92BE-57F16007091E}"/>
              </a:ext>
            </a:extLst>
          </p:cNvPr>
          <p:cNvSpPr txBox="1"/>
          <p:nvPr/>
        </p:nvSpPr>
        <p:spPr>
          <a:xfrm>
            <a:off x="6375396" y="1696682"/>
            <a:ext cx="5057795" cy="4616648"/>
          </a:xfrm>
          <a:prstGeom prst="rect">
            <a:avLst/>
          </a:prstGeom>
          <a:noFill/>
        </p:spPr>
        <p:txBody>
          <a:bodyPr wrap="square" rtlCol="0">
            <a:spAutoFit/>
          </a:bodyPr>
          <a:lstStyle/>
          <a:p>
            <a:r>
              <a:rPr lang="es-EC" sz="2400" b="1"/>
              <a:t>Envio parámetros seguridad</a:t>
            </a:r>
          </a:p>
          <a:p>
            <a:pPr marL="285750" indent="-285750">
              <a:buFont typeface="Arial" panose="020B0604020202020204" pitchFamily="34" charset="0"/>
              <a:buChar char="•"/>
            </a:pPr>
            <a:endParaRPr lang="es-EC"/>
          </a:p>
          <a:p>
            <a:pPr marL="742950" lvl="1" indent="-285750">
              <a:buFont typeface="Arial" panose="020B0604020202020204" pitchFamily="34" charset="0"/>
              <a:buChar char="•"/>
            </a:pPr>
            <a:r>
              <a:rPr lang="es-EC"/>
              <a:t>Stop Engine (Bloqueo de Motor)</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Resume Engine (Reanudación de Motor)</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Lock Door (Bloqueo de Seguros Puertas)</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Unlock Door (Desbloqueo de Seguros de Puertas)</a:t>
            </a:r>
          </a:p>
          <a:p>
            <a:pPr marL="742950" lvl="1" indent="-285750">
              <a:buFont typeface="Arial" panose="020B0604020202020204" pitchFamily="34" charset="0"/>
              <a:buChar char="•"/>
            </a:pPr>
            <a:endParaRPr lang="es-EC"/>
          </a:p>
          <a:p>
            <a:pPr marL="285750" indent="-285750">
              <a:buFont typeface="Arial" panose="020B0604020202020204" pitchFamily="34" charset="0"/>
              <a:buChar char="•"/>
            </a:pPr>
            <a:endParaRPr lang="es-EC"/>
          </a:p>
          <a:p>
            <a:endParaRPr lang="es-EC"/>
          </a:p>
          <a:p>
            <a:endParaRPr lang="es-EC"/>
          </a:p>
        </p:txBody>
      </p:sp>
      <p:pic>
        <p:nvPicPr>
          <p:cNvPr id="6" name="Gráfico 5">
            <a:extLst>
              <a:ext uri="{FF2B5EF4-FFF2-40B4-BE49-F238E27FC236}">
                <a16:creationId xmlns:a16="http://schemas.microsoft.com/office/drawing/2014/main" id="{107E7295-7EB7-7E40-AD8C-F97B5AF0BE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16777" y="1877924"/>
            <a:ext cx="1415626" cy="1887502"/>
          </a:xfrm>
          <a:prstGeom prst="rect">
            <a:avLst/>
          </a:prstGeom>
        </p:spPr>
      </p:pic>
      <p:pic>
        <p:nvPicPr>
          <p:cNvPr id="8" name="Gráfico 7">
            <a:extLst>
              <a:ext uri="{FF2B5EF4-FFF2-40B4-BE49-F238E27FC236}">
                <a16:creationId xmlns:a16="http://schemas.microsoft.com/office/drawing/2014/main" id="{E43AB037-5479-594D-AABE-3114E6DC3A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4366" y="4442487"/>
            <a:ext cx="2616608" cy="1887501"/>
          </a:xfrm>
          <a:prstGeom prst="rect">
            <a:avLst/>
          </a:prstGeom>
        </p:spPr>
      </p:pic>
      <p:pic>
        <p:nvPicPr>
          <p:cNvPr id="13" name="Gráfico 12">
            <a:extLst>
              <a:ext uri="{FF2B5EF4-FFF2-40B4-BE49-F238E27FC236}">
                <a16:creationId xmlns:a16="http://schemas.microsoft.com/office/drawing/2014/main" id="{26A2DEE1-E792-DE47-B370-C2B425D41F8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4367" y="1877924"/>
            <a:ext cx="2616608" cy="1887502"/>
          </a:xfrm>
          <a:prstGeom prst="rect">
            <a:avLst/>
          </a:prstGeom>
        </p:spPr>
      </p:pic>
      <p:pic>
        <p:nvPicPr>
          <p:cNvPr id="15" name="Gráfico 14">
            <a:extLst>
              <a:ext uri="{FF2B5EF4-FFF2-40B4-BE49-F238E27FC236}">
                <a16:creationId xmlns:a16="http://schemas.microsoft.com/office/drawing/2014/main" id="{8146FB3D-437F-584D-9921-C69F5749731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29270" y="4442486"/>
            <a:ext cx="1403133" cy="1870844"/>
          </a:xfrm>
          <a:prstGeom prst="rect">
            <a:avLst/>
          </a:prstGeom>
        </p:spPr>
      </p:pic>
      <p:pic>
        <p:nvPicPr>
          <p:cNvPr id="19" name="Gráfico 18">
            <a:extLst>
              <a:ext uri="{FF2B5EF4-FFF2-40B4-BE49-F238E27FC236}">
                <a16:creationId xmlns:a16="http://schemas.microsoft.com/office/drawing/2014/main" id="{A20A2990-2D01-3E44-903F-CF88C1E7E73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260375" y="99898"/>
            <a:ext cx="1940124" cy="524212"/>
          </a:xfrm>
          <a:prstGeom prst="rect">
            <a:avLst/>
          </a:prstGeom>
        </p:spPr>
      </p:pic>
    </p:spTree>
    <p:extLst>
      <p:ext uri="{BB962C8B-B14F-4D97-AF65-F5344CB8AC3E}">
        <p14:creationId xmlns:p14="http://schemas.microsoft.com/office/powerpoint/2010/main" val="3723807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DD4AADD-0182-C745-8489-5696FA84DBCF}"/>
              </a:ext>
            </a:extLst>
          </p:cNvPr>
          <p:cNvPicPr>
            <a:picLocks noChangeAspect="1"/>
          </p:cNvPicPr>
          <p:nvPr/>
        </p:nvPicPr>
        <p:blipFill>
          <a:blip r:embed="rId3"/>
          <a:stretch>
            <a:fillRect/>
          </a:stretch>
        </p:blipFill>
        <p:spPr>
          <a:xfrm>
            <a:off x="706056" y="1190210"/>
            <a:ext cx="5669340" cy="5669340"/>
          </a:xfrm>
          <a:prstGeom prst="rect">
            <a:avLst/>
          </a:prstGeom>
        </p:spPr>
      </p:pic>
      <p:sp>
        <p:nvSpPr>
          <p:cNvPr id="10" name="CuadroTexto 9">
            <a:extLst>
              <a:ext uri="{FF2B5EF4-FFF2-40B4-BE49-F238E27FC236}">
                <a16:creationId xmlns:a16="http://schemas.microsoft.com/office/drawing/2014/main" id="{78DF46AE-3D11-B44B-AF52-27591AEA6E4F}"/>
              </a:ext>
            </a:extLst>
          </p:cNvPr>
          <p:cNvSpPr txBox="1"/>
          <p:nvPr/>
        </p:nvSpPr>
        <p:spPr>
          <a:xfrm>
            <a:off x="1259825" y="634193"/>
            <a:ext cx="3111749" cy="646331"/>
          </a:xfrm>
          <a:prstGeom prst="rect">
            <a:avLst/>
          </a:prstGeom>
          <a:noFill/>
        </p:spPr>
        <p:txBody>
          <a:bodyPr wrap="none" rtlCol="0">
            <a:spAutoFit/>
          </a:bodyPr>
          <a:lstStyle/>
          <a:p>
            <a:r>
              <a:rPr lang="es-EC"/>
              <a:t>Plataforma Rastreo + Mtto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sp>
        <p:nvSpPr>
          <p:cNvPr id="4" name="CuadroTexto 3">
            <a:extLst>
              <a:ext uri="{FF2B5EF4-FFF2-40B4-BE49-F238E27FC236}">
                <a16:creationId xmlns:a16="http://schemas.microsoft.com/office/drawing/2014/main" id="{96E6C527-AA82-0749-92BE-57F16007091E}"/>
              </a:ext>
            </a:extLst>
          </p:cNvPr>
          <p:cNvSpPr txBox="1"/>
          <p:nvPr/>
        </p:nvSpPr>
        <p:spPr>
          <a:xfrm>
            <a:off x="6375396" y="812425"/>
            <a:ext cx="5057795" cy="6278642"/>
          </a:xfrm>
          <a:prstGeom prst="rect">
            <a:avLst/>
          </a:prstGeom>
          <a:noFill/>
        </p:spPr>
        <p:txBody>
          <a:bodyPr wrap="square" rtlCol="0">
            <a:spAutoFit/>
          </a:bodyPr>
          <a:lstStyle/>
          <a:p>
            <a:r>
              <a:rPr lang="es-EC" sz="2400" b="1"/>
              <a:t>IOV Alertas Email y SMS</a:t>
            </a:r>
          </a:p>
          <a:p>
            <a:pPr marL="285750" indent="-285750">
              <a:buFont typeface="Arial" panose="020B0604020202020204" pitchFamily="34" charset="0"/>
              <a:buChar char="•"/>
            </a:pPr>
            <a:endParaRPr lang="es-EC"/>
          </a:p>
          <a:p>
            <a:pPr marL="742950" lvl="1" indent="-285750">
              <a:buFont typeface="Arial" panose="020B0604020202020204" pitchFamily="34" charset="0"/>
              <a:buChar char="•"/>
            </a:pPr>
            <a:r>
              <a:rPr lang="es-EC"/>
              <a:t>Exceso de Velocidad</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Bajo voltaje de batería</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Temperatura del motor</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Aceleración Brusca</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Frenado Brusco</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Alerta de Motor Encendido</a:t>
            </a:r>
          </a:p>
          <a:p>
            <a:pPr lvl="1"/>
            <a:r>
              <a:rPr lang="es-EC"/>
              <a:t> </a:t>
            </a:r>
          </a:p>
          <a:p>
            <a:pPr marL="742950" lvl="1" indent="-285750">
              <a:buFont typeface="Arial" panose="020B0604020202020204" pitchFamily="34" charset="0"/>
              <a:buChar char="•"/>
            </a:pPr>
            <a:r>
              <a:rPr lang="es-EC"/>
              <a:t>Vehículo remolcado</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Exceso de Revoluciones</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Exceso de Emisiones</a:t>
            </a:r>
          </a:p>
          <a:p>
            <a:pPr marL="285750" indent="-285750">
              <a:buFont typeface="Arial" panose="020B0604020202020204" pitchFamily="34" charset="0"/>
              <a:buChar char="•"/>
            </a:pPr>
            <a:endParaRPr lang="es-EC"/>
          </a:p>
          <a:p>
            <a:endParaRPr lang="es-EC"/>
          </a:p>
          <a:p>
            <a:endParaRPr lang="es-EC"/>
          </a:p>
        </p:txBody>
      </p:sp>
      <p:pic>
        <p:nvPicPr>
          <p:cNvPr id="14" name="Gráfico 13">
            <a:extLst>
              <a:ext uri="{FF2B5EF4-FFF2-40B4-BE49-F238E27FC236}">
                <a16:creationId xmlns:a16="http://schemas.microsoft.com/office/drawing/2014/main" id="{18A7D3A3-730A-3C45-9D5B-0A95A29E05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60375" y="99898"/>
            <a:ext cx="1940124" cy="524212"/>
          </a:xfrm>
          <a:prstGeom prst="rect">
            <a:avLst/>
          </a:prstGeom>
        </p:spPr>
      </p:pic>
    </p:spTree>
    <p:extLst>
      <p:ext uri="{BB962C8B-B14F-4D97-AF65-F5344CB8AC3E}">
        <p14:creationId xmlns:p14="http://schemas.microsoft.com/office/powerpoint/2010/main" val="509361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DD4AADD-0182-C745-8489-5696FA84DBCF}"/>
              </a:ext>
            </a:extLst>
          </p:cNvPr>
          <p:cNvPicPr>
            <a:picLocks noChangeAspect="1"/>
          </p:cNvPicPr>
          <p:nvPr/>
        </p:nvPicPr>
        <p:blipFill>
          <a:blip r:embed="rId3"/>
          <a:stretch>
            <a:fillRect/>
          </a:stretch>
        </p:blipFill>
        <p:spPr>
          <a:xfrm>
            <a:off x="706056" y="1190210"/>
            <a:ext cx="5669340" cy="5669340"/>
          </a:xfrm>
          <a:prstGeom prst="rect">
            <a:avLst/>
          </a:prstGeom>
        </p:spPr>
      </p:pic>
      <p:sp>
        <p:nvSpPr>
          <p:cNvPr id="10" name="CuadroTexto 9">
            <a:extLst>
              <a:ext uri="{FF2B5EF4-FFF2-40B4-BE49-F238E27FC236}">
                <a16:creationId xmlns:a16="http://schemas.microsoft.com/office/drawing/2014/main" id="{78DF46AE-3D11-B44B-AF52-27591AEA6E4F}"/>
              </a:ext>
            </a:extLst>
          </p:cNvPr>
          <p:cNvSpPr txBox="1"/>
          <p:nvPr/>
        </p:nvSpPr>
        <p:spPr>
          <a:xfrm>
            <a:off x="1259825" y="634193"/>
            <a:ext cx="3111749" cy="646331"/>
          </a:xfrm>
          <a:prstGeom prst="rect">
            <a:avLst/>
          </a:prstGeom>
          <a:noFill/>
        </p:spPr>
        <p:txBody>
          <a:bodyPr wrap="none" rtlCol="0">
            <a:spAutoFit/>
          </a:bodyPr>
          <a:lstStyle/>
          <a:p>
            <a:r>
              <a:rPr lang="es-EC"/>
              <a:t>Plataforma Rastreo + Mtto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sp>
        <p:nvSpPr>
          <p:cNvPr id="4" name="CuadroTexto 3">
            <a:extLst>
              <a:ext uri="{FF2B5EF4-FFF2-40B4-BE49-F238E27FC236}">
                <a16:creationId xmlns:a16="http://schemas.microsoft.com/office/drawing/2014/main" id="{96E6C527-AA82-0749-92BE-57F16007091E}"/>
              </a:ext>
            </a:extLst>
          </p:cNvPr>
          <p:cNvSpPr txBox="1"/>
          <p:nvPr/>
        </p:nvSpPr>
        <p:spPr>
          <a:xfrm>
            <a:off x="6375396" y="812425"/>
            <a:ext cx="5057795" cy="7109639"/>
          </a:xfrm>
          <a:prstGeom prst="rect">
            <a:avLst/>
          </a:prstGeom>
          <a:noFill/>
        </p:spPr>
        <p:txBody>
          <a:bodyPr wrap="square" rtlCol="0">
            <a:spAutoFit/>
          </a:bodyPr>
          <a:lstStyle/>
          <a:p>
            <a:r>
              <a:rPr lang="es-EC" sz="2400" b="1"/>
              <a:t>IOV Alertas Email y SMS</a:t>
            </a:r>
          </a:p>
          <a:p>
            <a:pPr marL="285750" indent="-285750">
              <a:buFont typeface="Arial" panose="020B0604020202020204" pitchFamily="34" charset="0"/>
              <a:buChar char="•"/>
            </a:pPr>
            <a:endParaRPr lang="es-EC"/>
          </a:p>
          <a:p>
            <a:pPr marL="742950" lvl="1" indent="-285750">
              <a:buFont typeface="Arial" panose="020B0604020202020204" pitchFamily="34" charset="0"/>
              <a:buChar char="•"/>
            </a:pPr>
            <a:r>
              <a:rPr lang="es-EC"/>
              <a:t>Cambio rápido de carril</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Giro Brusco</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Fatiga de conductor</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Desconexión de OBD</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Llamada de Emergencia</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Choque</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Encendido del Motor</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Apagado del Motor</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Falla DTC Check Engine</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Vibración</a:t>
            </a:r>
          </a:p>
          <a:p>
            <a:pPr marL="742950" lvl="1" indent="-285750">
              <a:buFont typeface="Arial" panose="020B0604020202020204" pitchFamily="34" charset="0"/>
              <a:buChar char="•"/>
            </a:pPr>
            <a:endParaRPr lang="es-EC"/>
          </a:p>
          <a:p>
            <a:pPr marL="285750" indent="-285750">
              <a:buFont typeface="Arial" panose="020B0604020202020204" pitchFamily="34" charset="0"/>
              <a:buChar char="•"/>
            </a:pPr>
            <a:endParaRPr lang="es-EC"/>
          </a:p>
          <a:p>
            <a:endParaRPr lang="es-EC"/>
          </a:p>
          <a:p>
            <a:endParaRPr lang="es-EC"/>
          </a:p>
        </p:txBody>
      </p:sp>
      <p:pic>
        <p:nvPicPr>
          <p:cNvPr id="14" name="Gráfico 13">
            <a:extLst>
              <a:ext uri="{FF2B5EF4-FFF2-40B4-BE49-F238E27FC236}">
                <a16:creationId xmlns:a16="http://schemas.microsoft.com/office/drawing/2014/main" id="{18A7D3A3-730A-3C45-9D5B-0A95A29E05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60375" y="99898"/>
            <a:ext cx="1940124" cy="524212"/>
          </a:xfrm>
          <a:prstGeom prst="rect">
            <a:avLst/>
          </a:prstGeom>
        </p:spPr>
      </p:pic>
    </p:spTree>
    <p:extLst>
      <p:ext uri="{BB962C8B-B14F-4D97-AF65-F5344CB8AC3E}">
        <p14:creationId xmlns:p14="http://schemas.microsoft.com/office/powerpoint/2010/main" val="3024107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1259825" y="634193"/>
            <a:ext cx="3111749" cy="646331"/>
          </a:xfrm>
          <a:prstGeom prst="rect">
            <a:avLst/>
          </a:prstGeom>
          <a:noFill/>
        </p:spPr>
        <p:txBody>
          <a:bodyPr wrap="none" rtlCol="0">
            <a:spAutoFit/>
          </a:bodyPr>
          <a:lstStyle/>
          <a:p>
            <a:r>
              <a:rPr lang="es-EC"/>
              <a:t>Plataforma Rastreo + Mtto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sp>
        <p:nvSpPr>
          <p:cNvPr id="4" name="CuadroTexto 3">
            <a:extLst>
              <a:ext uri="{FF2B5EF4-FFF2-40B4-BE49-F238E27FC236}">
                <a16:creationId xmlns:a16="http://schemas.microsoft.com/office/drawing/2014/main" id="{96E6C527-AA82-0749-92BE-57F16007091E}"/>
              </a:ext>
            </a:extLst>
          </p:cNvPr>
          <p:cNvSpPr txBox="1"/>
          <p:nvPr/>
        </p:nvSpPr>
        <p:spPr>
          <a:xfrm>
            <a:off x="6375396" y="812425"/>
            <a:ext cx="5057795" cy="461665"/>
          </a:xfrm>
          <a:prstGeom prst="rect">
            <a:avLst/>
          </a:prstGeom>
          <a:noFill/>
        </p:spPr>
        <p:txBody>
          <a:bodyPr wrap="square" rtlCol="0">
            <a:spAutoFit/>
          </a:bodyPr>
          <a:lstStyle/>
          <a:p>
            <a:r>
              <a:rPr lang="es-EC" sz="2400" b="1"/>
              <a:t>Alarma DTC Check Engine</a:t>
            </a:r>
            <a:endParaRPr lang="es-EC"/>
          </a:p>
        </p:txBody>
      </p:sp>
      <p:pic>
        <p:nvPicPr>
          <p:cNvPr id="5" name="Imagen 4">
            <a:extLst>
              <a:ext uri="{FF2B5EF4-FFF2-40B4-BE49-F238E27FC236}">
                <a16:creationId xmlns:a16="http://schemas.microsoft.com/office/drawing/2014/main" id="{29A731C8-55AE-AF4D-A8F3-B8E05E51F3A6}"/>
              </a:ext>
            </a:extLst>
          </p:cNvPr>
          <p:cNvPicPr>
            <a:picLocks noChangeAspect="1"/>
          </p:cNvPicPr>
          <p:nvPr/>
        </p:nvPicPr>
        <p:blipFill rotWithShape="1">
          <a:blip r:embed="rId5"/>
          <a:srcRect l="43192" t="43148" r="10086"/>
          <a:stretch/>
        </p:blipFill>
        <p:spPr>
          <a:xfrm>
            <a:off x="206822" y="1388962"/>
            <a:ext cx="7169185" cy="4882489"/>
          </a:xfrm>
          <a:prstGeom prst="rect">
            <a:avLst/>
          </a:prstGeom>
        </p:spPr>
      </p:pic>
      <p:pic>
        <p:nvPicPr>
          <p:cNvPr id="7" name="Imagen 6">
            <a:extLst>
              <a:ext uri="{FF2B5EF4-FFF2-40B4-BE49-F238E27FC236}">
                <a16:creationId xmlns:a16="http://schemas.microsoft.com/office/drawing/2014/main" id="{4D04DE57-534C-A046-9BD5-E7040636E831}"/>
              </a:ext>
            </a:extLst>
          </p:cNvPr>
          <p:cNvPicPr>
            <a:picLocks noChangeAspect="1"/>
          </p:cNvPicPr>
          <p:nvPr/>
        </p:nvPicPr>
        <p:blipFill>
          <a:blip r:embed="rId6"/>
          <a:stretch>
            <a:fillRect/>
          </a:stretch>
        </p:blipFill>
        <p:spPr>
          <a:xfrm>
            <a:off x="4483928" y="5608045"/>
            <a:ext cx="4575656" cy="303023"/>
          </a:xfrm>
          <a:prstGeom prst="rect">
            <a:avLst/>
          </a:prstGeom>
          <a:effectLst>
            <a:outerShdw blurRad="571500" dist="165100" dir="2700000" algn="tl" rotWithShape="0">
              <a:prstClr val="black">
                <a:alpha val="40000"/>
              </a:prstClr>
            </a:outerShdw>
            <a:softEdge rad="31750"/>
          </a:effectLst>
        </p:spPr>
      </p:pic>
      <p:pic>
        <p:nvPicPr>
          <p:cNvPr id="11" name="Gráfico 10">
            <a:extLst>
              <a:ext uri="{FF2B5EF4-FFF2-40B4-BE49-F238E27FC236}">
                <a16:creationId xmlns:a16="http://schemas.microsoft.com/office/drawing/2014/main" id="{6B655581-8C49-B446-83CC-9E7EA88FA57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260375" y="99898"/>
            <a:ext cx="1940124" cy="524212"/>
          </a:xfrm>
          <a:prstGeom prst="rect">
            <a:avLst/>
          </a:prstGeom>
        </p:spPr>
      </p:pic>
      <p:cxnSp>
        <p:nvCxnSpPr>
          <p:cNvPr id="14" name="Conector curvado 13">
            <a:extLst>
              <a:ext uri="{FF2B5EF4-FFF2-40B4-BE49-F238E27FC236}">
                <a16:creationId xmlns:a16="http://schemas.microsoft.com/office/drawing/2014/main" id="{2E5B5854-A550-5743-94D3-CA5DC8B2A255}"/>
              </a:ext>
            </a:extLst>
          </p:cNvPr>
          <p:cNvCxnSpPr>
            <a:cxnSpLocks/>
          </p:cNvCxnSpPr>
          <p:nvPr/>
        </p:nvCxnSpPr>
        <p:spPr>
          <a:xfrm>
            <a:off x="3133493" y="5012426"/>
            <a:ext cx="1315844" cy="747131"/>
          </a:xfrm>
          <a:prstGeom prst="curvedConnector3">
            <a:avLst>
              <a:gd name="adj1" fmla="val 50000"/>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 name="video_cockpit_dtc.mov">
            <a:hlinkClick r:id="" action="ppaction://media"/>
            <a:extLst>
              <a:ext uri="{FF2B5EF4-FFF2-40B4-BE49-F238E27FC236}">
                <a16:creationId xmlns:a16="http://schemas.microsoft.com/office/drawing/2014/main" id="{8DCED2C0-DF99-AF40-9808-0FE4BDB9ECD3}"/>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864273" y="1569313"/>
            <a:ext cx="6080040" cy="3378064"/>
          </a:xfrm>
          <a:prstGeom prst="rect">
            <a:avLst/>
          </a:prstGeom>
          <a:ln>
            <a:solidFill>
              <a:schemeClr val="bg1"/>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51130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9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1259825" y="634193"/>
            <a:ext cx="3111749" cy="646331"/>
          </a:xfrm>
          <a:prstGeom prst="rect">
            <a:avLst/>
          </a:prstGeom>
          <a:noFill/>
        </p:spPr>
        <p:txBody>
          <a:bodyPr wrap="none" rtlCol="0">
            <a:spAutoFit/>
          </a:bodyPr>
          <a:lstStyle/>
          <a:p>
            <a:r>
              <a:rPr lang="es-EC"/>
              <a:t>Plataforma Rastreo + Mtto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pic>
        <p:nvPicPr>
          <p:cNvPr id="11" name="Gráfico 10">
            <a:extLst>
              <a:ext uri="{FF2B5EF4-FFF2-40B4-BE49-F238E27FC236}">
                <a16:creationId xmlns:a16="http://schemas.microsoft.com/office/drawing/2014/main" id="{6B655581-8C49-B446-83CC-9E7EA88FA5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60375" y="99898"/>
            <a:ext cx="1940124" cy="524212"/>
          </a:xfrm>
          <a:prstGeom prst="rect">
            <a:avLst/>
          </a:prstGeom>
        </p:spPr>
      </p:pic>
      <p:sp>
        <p:nvSpPr>
          <p:cNvPr id="16" name="CuadroTexto 15">
            <a:extLst>
              <a:ext uri="{FF2B5EF4-FFF2-40B4-BE49-F238E27FC236}">
                <a16:creationId xmlns:a16="http://schemas.microsoft.com/office/drawing/2014/main" id="{1D9A48F1-7734-E449-91B7-99F9D666CBA6}"/>
              </a:ext>
            </a:extLst>
          </p:cNvPr>
          <p:cNvSpPr txBox="1"/>
          <p:nvPr/>
        </p:nvSpPr>
        <p:spPr>
          <a:xfrm>
            <a:off x="6375396" y="2418201"/>
            <a:ext cx="5057795" cy="3785652"/>
          </a:xfrm>
          <a:prstGeom prst="rect">
            <a:avLst/>
          </a:prstGeom>
          <a:noFill/>
        </p:spPr>
        <p:txBody>
          <a:bodyPr wrap="square" rtlCol="0">
            <a:spAutoFit/>
          </a:bodyPr>
          <a:lstStyle/>
          <a:p>
            <a:r>
              <a:rPr lang="es-EC" sz="2400" b="1"/>
              <a:t>Alarmas OBD vía SMS</a:t>
            </a:r>
            <a:endParaRPr lang="es-EC" sz="2400"/>
          </a:p>
          <a:p>
            <a:pPr marL="285750" indent="-285750">
              <a:buFont typeface="Arial" panose="020B0604020202020204" pitchFamily="34" charset="0"/>
              <a:buChar char="•"/>
            </a:pPr>
            <a:endParaRPr lang="es-EC"/>
          </a:p>
          <a:p>
            <a:pPr marL="742950" lvl="1" indent="-285750" algn="just">
              <a:buFont typeface="Arial" panose="020B0604020202020204" pitchFamily="34" charset="0"/>
              <a:buChar char="•"/>
            </a:pPr>
            <a:r>
              <a:rPr lang="es-EC"/>
              <a:t>Envío de SMS por cada alarma reportada, el dispositivo cuenta con un Acelerómetro para medir fuerzas G en 3 ejes X,Y,Z lo que ayuda al envío de alertas de conducción a mas de unirse a la Computadora del Vehículo para obtener Parámetros.</a:t>
            </a:r>
          </a:p>
          <a:p>
            <a:pPr marL="742950" lvl="1" indent="-285750">
              <a:buFont typeface="Arial" panose="020B0604020202020204" pitchFamily="34" charset="0"/>
              <a:buChar char="•"/>
            </a:pPr>
            <a:endParaRPr lang="es-EC"/>
          </a:p>
          <a:p>
            <a:pPr marL="285750" indent="-285750">
              <a:buFont typeface="Arial" panose="020B0604020202020204" pitchFamily="34" charset="0"/>
              <a:buChar char="•"/>
            </a:pPr>
            <a:endParaRPr lang="es-EC"/>
          </a:p>
          <a:p>
            <a:endParaRPr lang="es-EC"/>
          </a:p>
          <a:p>
            <a:endParaRPr lang="es-EC"/>
          </a:p>
        </p:txBody>
      </p:sp>
      <p:pic>
        <p:nvPicPr>
          <p:cNvPr id="8" name="Imagen 7">
            <a:extLst>
              <a:ext uri="{FF2B5EF4-FFF2-40B4-BE49-F238E27FC236}">
                <a16:creationId xmlns:a16="http://schemas.microsoft.com/office/drawing/2014/main" id="{79184CB7-10C8-C440-A494-D71CD1A65FF1}"/>
              </a:ext>
            </a:extLst>
          </p:cNvPr>
          <p:cNvPicPr>
            <a:picLocks noChangeAspect="1"/>
          </p:cNvPicPr>
          <p:nvPr/>
        </p:nvPicPr>
        <p:blipFill>
          <a:blip r:embed="rId5"/>
          <a:stretch>
            <a:fillRect/>
          </a:stretch>
        </p:blipFill>
        <p:spPr>
          <a:xfrm>
            <a:off x="3089699" y="1057717"/>
            <a:ext cx="2758309" cy="5421140"/>
          </a:xfrm>
          <a:prstGeom prst="rect">
            <a:avLst/>
          </a:prstGeom>
          <a:effectLst>
            <a:outerShdw blurRad="469900" dist="127000" dir="2700000" algn="tl" rotWithShape="0">
              <a:prstClr val="black">
                <a:alpha val="40000"/>
              </a:prstClr>
            </a:outerShdw>
          </a:effectLst>
        </p:spPr>
      </p:pic>
      <p:pic>
        <p:nvPicPr>
          <p:cNvPr id="3" name="Imagen 2">
            <a:extLst>
              <a:ext uri="{FF2B5EF4-FFF2-40B4-BE49-F238E27FC236}">
                <a16:creationId xmlns:a16="http://schemas.microsoft.com/office/drawing/2014/main" id="{407028CD-E58E-0849-94CF-52209AA3A0FC}"/>
              </a:ext>
            </a:extLst>
          </p:cNvPr>
          <p:cNvPicPr>
            <a:picLocks noChangeAspect="1"/>
          </p:cNvPicPr>
          <p:nvPr/>
        </p:nvPicPr>
        <p:blipFill rotWithShape="1">
          <a:blip r:embed="rId6"/>
          <a:srcRect b="20693"/>
          <a:stretch/>
        </p:blipFill>
        <p:spPr>
          <a:xfrm>
            <a:off x="3224464" y="1585745"/>
            <a:ext cx="2483482" cy="4216341"/>
          </a:xfrm>
          <a:prstGeom prst="rect">
            <a:avLst/>
          </a:prstGeom>
          <a:effectLst>
            <a:innerShdw blurRad="25400" dist="12700" dir="13500000">
              <a:prstClr val="black">
                <a:alpha val="32000"/>
              </a:prstClr>
            </a:innerShdw>
          </a:effectLst>
        </p:spPr>
      </p:pic>
    </p:spTree>
    <p:extLst>
      <p:ext uri="{BB962C8B-B14F-4D97-AF65-F5344CB8AC3E}">
        <p14:creationId xmlns:p14="http://schemas.microsoft.com/office/powerpoint/2010/main" val="2015711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6464EB0-B89D-714D-87AA-AB3DE592EC7F}"/>
              </a:ext>
            </a:extLst>
          </p:cNvPr>
          <p:cNvPicPr>
            <a:picLocks noChangeAspect="1"/>
          </p:cNvPicPr>
          <p:nvPr/>
        </p:nvPicPr>
        <p:blipFill>
          <a:blip r:embed="rId3">
            <a:alphaModFix amt="9000"/>
          </a:blip>
          <a:stretch>
            <a:fillRect/>
          </a:stretch>
        </p:blipFill>
        <p:spPr>
          <a:xfrm>
            <a:off x="-1" y="-78059"/>
            <a:ext cx="12355551" cy="7081025"/>
          </a:xfrm>
          <a:prstGeom prst="rect">
            <a:avLst/>
          </a:prstGeom>
          <a:effectLst/>
        </p:spPr>
      </p:pic>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sp>
        <p:nvSpPr>
          <p:cNvPr id="16" name="CuadroTexto 15">
            <a:extLst>
              <a:ext uri="{FF2B5EF4-FFF2-40B4-BE49-F238E27FC236}">
                <a16:creationId xmlns:a16="http://schemas.microsoft.com/office/drawing/2014/main" id="{1D9A48F1-7734-E449-91B7-99F9D666CBA6}"/>
              </a:ext>
            </a:extLst>
          </p:cNvPr>
          <p:cNvSpPr txBox="1"/>
          <p:nvPr/>
        </p:nvSpPr>
        <p:spPr>
          <a:xfrm>
            <a:off x="2007220" y="2975762"/>
            <a:ext cx="8913015" cy="1846659"/>
          </a:xfrm>
          <a:prstGeom prst="rect">
            <a:avLst/>
          </a:prstGeom>
          <a:noFill/>
          <a:effectLst>
            <a:glow rad="508000">
              <a:schemeClr val="accent1">
                <a:alpha val="16000"/>
              </a:schemeClr>
            </a:glow>
          </a:effectLst>
        </p:spPr>
        <p:txBody>
          <a:bodyPr wrap="square" rtlCol="0">
            <a:spAutoFit/>
          </a:bodyPr>
          <a:lstStyle/>
          <a:p>
            <a:pPr algn="ctr"/>
            <a:r>
              <a:rPr lang="es-EC" sz="2400" b="1"/>
              <a:t>Soporte para todas las Marcas de Vehículos</a:t>
            </a:r>
            <a:endParaRPr lang="es-EC" sz="2400"/>
          </a:p>
          <a:p>
            <a:pPr marL="285750" indent="-285750">
              <a:buFont typeface="Arial" panose="020B0604020202020204" pitchFamily="34" charset="0"/>
              <a:buChar char="•"/>
            </a:pPr>
            <a:endParaRPr lang="es-EC"/>
          </a:p>
          <a:p>
            <a:pPr marL="742950" lvl="1" indent="-285750">
              <a:buFont typeface="Arial" panose="020B0604020202020204" pitchFamily="34" charset="0"/>
              <a:buChar char="•"/>
            </a:pPr>
            <a:r>
              <a:rPr lang="es-EC"/>
              <a:t>El dispositivo OBD2 soporta todas las marcas a partir del 2000 con todos los estandares OBD, para vehículos y camiones</a:t>
            </a:r>
          </a:p>
          <a:p>
            <a:endParaRPr lang="es-EC"/>
          </a:p>
          <a:p>
            <a:endParaRPr lang="es-EC"/>
          </a:p>
        </p:txBody>
      </p:sp>
      <p:pic>
        <p:nvPicPr>
          <p:cNvPr id="13" name="Imagen 12">
            <a:extLst>
              <a:ext uri="{FF2B5EF4-FFF2-40B4-BE49-F238E27FC236}">
                <a16:creationId xmlns:a16="http://schemas.microsoft.com/office/drawing/2014/main" id="{513BBC7B-4B67-0741-A5F3-5284BEC356BA}"/>
              </a:ext>
            </a:extLst>
          </p:cNvPr>
          <p:cNvPicPr>
            <a:picLocks noChangeAspect="1"/>
          </p:cNvPicPr>
          <p:nvPr/>
        </p:nvPicPr>
        <p:blipFill rotWithShape="1">
          <a:blip r:embed="rId4"/>
          <a:srcRect t="19707"/>
          <a:stretch/>
        </p:blipFill>
        <p:spPr>
          <a:xfrm>
            <a:off x="5317037" y="1127779"/>
            <a:ext cx="1926140" cy="1546557"/>
          </a:xfrm>
          <a:prstGeom prst="rect">
            <a:avLst/>
          </a:prstGeom>
          <a:effectLst>
            <a:outerShdw blurRad="368300" dist="139700" dir="5400000" algn="t" rotWithShape="0">
              <a:prstClr val="black">
                <a:alpha val="40000"/>
              </a:prstClr>
            </a:outerShdw>
          </a:effectLst>
        </p:spPr>
      </p:pic>
      <p:pic>
        <p:nvPicPr>
          <p:cNvPr id="6" name="Gráfico 5">
            <a:extLst>
              <a:ext uri="{FF2B5EF4-FFF2-40B4-BE49-F238E27FC236}">
                <a16:creationId xmlns:a16="http://schemas.microsoft.com/office/drawing/2014/main" id="{0B334194-15D0-124F-9EF7-B8C34257F8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738" y="4655912"/>
            <a:ext cx="4571299" cy="2202088"/>
          </a:xfrm>
          <a:prstGeom prst="rect">
            <a:avLst/>
          </a:prstGeom>
        </p:spPr>
      </p:pic>
      <p:pic>
        <p:nvPicPr>
          <p:cNvPr id="11" name="Gráfico 10">
            <a:extLst>
              <a:ext uri="{FF2B5EF4-FFF2-40B4-BE49-F238E27FC236}">
                <a16:creationId xmlns:a16="http://schemas.microsoft.com/office/drawing/2014/main" id="{FA38E911-D457-5442-9CCB-C78F954FEE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738" y="4655912"/>
            <a:ext cx="4571299" cy="2202088"/>
          </a:xfrm>
          <a:prstGeom prst="rect">
            <a:avLst/>
          </a:prstGeom>
        </p:spPr>
      </p:pic>
    </p:spTree>
    <p:extLst>
      <p:ext uri="{BB962C8B-B14F-4D97-AF65-F5344CB8AC3E}">
        <p14:creationId xmlns:p14="http://schemas.microsoft.com/office/powerpoint/2010/main" val="39600889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p:txBody>
          <a:bodyPr/>
          <a:lstStyle/>
          <a:p>
            <a:r>
              <a:rPr lang="es-EC"/>
              <a:t>Plataforma</a:t>
            </a:r>
          </a:p>
        </p:txBody>
      </p:sp>
      <p:sp>
        <p:nvSpPr>
          <p:cNvPr id="3" name="Subtítulo 2">
            <a:extLst>
              <a:ext uri="{FF2B5EF4-FFF2-40B4-BE49-F238E27FC236}">
                <a16:creationId xmlns:a16="http://schemas.microsoft.com/office/drawing/2014/main" id="{D6757736-7C5B-0542-8C90-DC7B3AF50080}"/>
              </a:ext>
            </a:extLst>
          </p:cNvPr>
          <p:cNvSpPr>
            <a:spLocks noGrp="1"/>
          </p:cNvSpPr>
          <p:nvPr>
            <p:ph type="subTitle" idx="1"/>
          </p:nvPr>
        </p:nvSpPr>
        <p:spPr/>
        <p:txBody>
          <a:bodyPr/>
          <a:lstStyle/>
          <a:p>
            <a:r>
              <a:rPr lang="es-EC"/>
              <a:t>Imagen Corporativa propia de la Marca</a:t>
            </a:r>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1698481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760D291A-7045-7649-A8D2-38890672F91E}"/>
              </a:ext>
            </a:extLst>
          </p:cNvPr>
          <p:cNvPicPr>
            <a:picLocks noChangeAspect="1"/>
          </p:cNvPicPr>
          <p:nvPr/>
        </p:nvPicPr>
        <p:blipFill>
          <a:blip r:embed="rId2"/>
          <a:stretch>
            <a:fillRect/>
          </a:stretch>
        </p:blipFill>
        <p:spPr>
          <a:xfrm>
            <a:off x="1640142" y="332109"/>
            <a:ext cx="3277545" cy="2796355"/>
          </a:xfrm>
          <a:prstGeom prst="rect">
            <a:avLst/>
          </a:prstGeom>
          <a:ln>
            <a:noFill/>
          </a:ln>
          <a:effectLst>
            <a:outerShdw blurRad="292100" dist="139700" dir="2700000" algn="tl" rotWithShape="0">
              <a:srgbClr val="333333">
                <a:alpha val="65000"/>
              </a:srgbClr>
            </a:outerShdw>
          </a:effectLst>
        </p:spPr>
      </p:pic>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
        <p:nvSpPr>
          <p:cNvPr id="18" name="Subtítulo 2">
            <a:extLst>
              <a:ext uri="{FF2B5EF4-FFF2-40B4-BE49-F238E27FC236}">
                <a16:creationId xmlns:a16="http://schemas.microsoft.com/office/drawing/2014/main" id="{0060F9E1-0C37-9543-B0A7-94407ABC95F7}"/>
              </a:ext>
            </a:extLst>
          </p:cNvPr>
          <p:cNvSpPr>
            <a:spLocks noGrp="1"/>
          </p:cNvSpPr>
          <p:nvPr>
            <p:ph type="subTitle" idx="1"/>
          </p:nvPr>
        </p:nvSpPr>
        <p:spPr>
          <a:xfrm>
            <a:off x="1088020" y="3349883"/>
            <a:ext cx="4029603" cy="606848"/>
          </a:xfrm>
        </p:spPr>
        <p:txBody>
          <a:bodyPr>
            <a:normAutofit/>
          </a:bodyPr>
          <a:lstStyle/>
          <a:p>
            <a:r>
              <a:rPr lang="es-EC" dirty="0"/>
              <a:t>APP Imagen Corporativa Propia</a:t>
            </a:r>
          </a:p>
        </p:txBody>
      </p:sp>
      <p:pic>
        <p:nvPicPr>
          <p:cNvPr id="9" name="Imagen 8">
            <a:extLst>
              <a:ext uri="{FF2B5EF4-FFF2-40B4-BE49-F238E27FC236}">
                <a16:creationId xmlns:a16="http://schemas.microsoft.com/office/drawing/2014/main" id="{01FF08BE-0DDF-144F-9E78-AF5EC84C91C2}"/>
              </a:ext>
            </a:extLst>
          </p:cNvPr>
          <p:cNvPicPr>
            <a:picLocks noChangeAspect="1"/>
          </p:cNvPicPr>
          <p:nvPr/>
        </p:nvPicPr>
        <p:blipFill>
          <a:blip r:embed="rId3"/>
          <a:stretch>
            <a:fillRect/>
          </a:stretch>
        </p:blipFill>
        <p:spPr>
          <a:xfrm>
            <a:off x="6185309" y="306495"/>
            <a:ext cx="5149855" cy="2601890"/>
          </a:xfrm>
          <a:prstGeom prst="rect">
            <a:avLst/>
          </a:prstGeom>
          <a:ln>
            <a:noFill/>
          </a:ln>
          <a:effectLst>
            <a:outerShdw blurRad="292100" dist="139700" dir="2700000" algn="tl" rotWithShape="0">
              <a:srgbClr val="333333">
                <a:alpha val="65000"/>
              </a:srgbClr>
            </a:outerShdw>
          </a:effectLst>
        </p:spPr>
      </p:pic>
      <p:pic>
        <p:nvPicPr>
          <p:cNvPr id="6" name="Imagen 5">
            <a:extLst>
              <a:ext uri="{FF2B5EF4-FFF2-40B4-BE49-F238E27FC236}">
                <a16:creationId xmlns:a16="http://schemas.microsoft.com/office/drawing/2014/main" id="{0D90B244-0E3E-0846-AB0D-9E29B3BE7AFD}"/>
              </a:ext>
            </a:extLst>
          </p:cNvPr>
          <p:cNvPicPr>
            <a:picLocks noChangeAspect="1"/>
          </p:cNvPicPr>
          <p:nvPr/>
        </p:nvPicPr>
        <p:blipFill>
          <a:blip r:embed="rId4"/>
          <a:stretch>
            <a:fillRect/>
          </a:stretch>
        </p:blipFill>
        <p:spPr>
          <a:xfrm>
            <a:off x="5465674" y="1219017"/>
            <a:ext cx="5099586" cy="2499134"/>
          </a:xfrm>
          <a:prstGeom prst="rect">
            <a:avLst/>
          </a:prstGeom>
          <a:ln>
            <a:noFill/>
          </a:ln>
          <a:effectLst>
            <a:outerShdw blurRad="292100" dist="139700" dir="2700000" algn="tl" rotWithShape="0">
              <a:srgbClr val="333333">
                <a:alpha val="65000"/>
              </a:srgbClr>
            </a:outerShdw>
          </a:effectLst>
        </p:spPr>
      </p:pic>
      <p:pic>
        <p:nvPicPr>
          <p:cNvPr id="13" name="Imagen 12">
            <a:extLst>
              <a:ext uri="{FF2B5EF4-FFF2-40B4-BE49-F238E27FC236}">
                <a16:creationId xmlns:a16="http://schemas.microsoft.com/office/drawing/2014/main" id="{B5E61857-A451-DE4E-AC49-5C29C056B30C}"/>
              </a:ext>
            </a:extLst>
          </p:cNvPr>
          <p:cNvPicPr>
            <a:picLocks noChangeAspect="1"/>
          </p:cNvPicPr>
          <p:nvPr/>
        </p:nvPicPr>
        <p:blipFill>
          <a:blip r:embed="rId5"/>
          <a:stretch>
            <a:fillRect/>
          </a:stretch>
        </p:blipFill>
        <p:spPr>
          <a:xfrm>
            <a:off x="1993951" y="3718151"/>
            <a:ext cx="1951541" cy="731828"/>
          </a:xfrm>
          <a:prstGeom prst="rect">
            <a:avLst/>
          </a:prstGeom>
        </p:spPr>
      </p:pic>
      <p:sp>
        <p:nvSpPr>
          <p:cNvPr id="19" name="Subtítulo 2">
            <a:extLst>
              <a:ext uri="{FF2B5EF4-FFF2-40B4-BE49-F238E27FC236}">
                <a16:creationId xmlns:a16="http://schemas.microsoft.com/office/drawing/2014/main" id="{53B838BA-4720-0D46-8729-89DFF7556574}"/>
              </a:ext>
            </a:extLst>
          </p:cNvPr>
          <p:cNvSpPr txBox="1">
            <a:spLocks/>
          </p:cNvSpPr>
          <p:nvPr/>
        </p:nvSpPr>
        <p:spPr>
          <a:xfrm>
            <a:off x="5220185" y="3914743"/>
            <a:ext cx="6114979" cy="465406"/>
          </a:xfrm>
          <a:prstGeom prst="rect">
            <a:avLst/>
          </a:prstGeom>
        </p:spPr>
        <p:txBody>
          <a:bodyPr vert="horz" lIns="91440" tIns="45720" rIns="91440" bIns="45720" rtlCol="0" anchor="t">
            <a:no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a:r>
              <a:rPr lang="es-EC"/>
              <a:t>Aplicación Web con  su Imagen Corporativa</a:t>
            </a:r>
          </a:p>
        </p:txBody>
      </p:sp>
      <p:pic>
        <p:nvPicPr>
          <p:cNvPr id="15" name="Imagen 14">
            <a:extLst>
              <a:ext uri="{FF2B5EF4-FFF2-40B4-BE49-F238E27FC236}">
                <a16:creationId xmlns:a16="http://schemas.microsoft.com/office/drawing/2014/main" id="{8D0CF1B1-0E96-924E-A265-9020ADAB99F4}"/>
              </a:ext>
            </a:extLst>
          </p:cNvPr>
          <p:cNvPicPr>
            <a:picLocks noChangeAspect="1"/>
          </p:cNvPicPr>
          <p:nvPr/>
        </p:nvPicPr>
        <p:blipFill>
          <a:blip r:embed="rId6"/>
          <a:stretch>
            <a:fillRect/>
          </a:stretch>
        </p:blipFill>
        <p:spPr>
          <a:xfrm>
            <a:off x="6287718" y="4371221"/>
            <a:ext cx="3455498" cy="1631763"/>
          </a:xfrm>
          <a:prstGeom prst="rect">
            <a:avLst/>
          </a:prstGeom>
        </p:spPr>
      </p:pic>
      <p:grpSp>
        <p:nvGrpSpPr>
          <p:cNvPr id="7" name="Grupo 6">
            <a:extLst>
              <a:ext uri="{FF2B5EF4-FFF2-40B4-BE49-F238E27FC236}">
                <a16:creationId xmlns:a16="http://schemas.microsoft.com/office/drawing/2014/main" id="{8FDD45FA-FF9D-604F-9BAC-C73AD510338A}"/>
              </a:ext>
            </a:extLst>
          </p:cNvPr>
          <p:cNvGrpSpPr/>
          <p:nvPr/>
        </p:nvGrpSpPr>
        <p:grpSpPr>
          <a:xfrm>
            <a:off x="1304693" y="4716019"/>
            <a:ext cx="3812930" cy="1940042"/>
            <a:chOff x="1304693" y="4749473"/>
            <a:chExt cx="3812930" cy="1940042"/>
          </a:xfrm>
        </p:grpSpPr>
        <p:pic>
          <p:nvPicPr>
            <p:cNvPr id="10" name="Imagen 9">
              <a:extLst>
                <a:ext uri="{FF2B5EF4-FFF2-40B4-BE49-F238E27FC236}">
                  <a16:creationId xmlns:a16="http://schemas.microsoft.com/office/drawing/2014/main" id="{C14C4A05-81B2-AC47-A02E-A8836A8A35DD}"/>
                </a:ext>
              </a:extLst>
            </p:cNvPr>
            <p:cNvPicPr>
              <a:picLocks noChangeAspect="1"/>
            </p:cNvPicPr>
            <p:nvPr/>
          </p:nvPicPr>
          <p:blipFill>
            <a:blip r:embed="rId7"/>
            <a:stretch>
              <a:fillRect/>
            </a:stretch>
          </p:blipFill>
          <p:spPr>
            <a:xfrm rot="16200000">
              <a:off x="2241137" y="3813029"/>
              <a:ext cx="1940042" cy="3812930"/>
            </a:xfrm>
            <a:prstGeom prst="rect">
              <a:avLst/>
            </a:prstGeom>
            <a:effectLst>
              <a:outerShdw blurRad="469900" dist="127000" dir="2700000" algn="tl" rotWithShape="0">
                <a:prstClr val="black">
                  <a:alpha val="40000"/>
                </a:prstClr>
              </a:outerShdw>
            </a:effectLst>
          </p:spPr>
        </p:pic>
        <p:sp>
          <p:nvSpPr>
            <p:cNvPr id="5" name="Rectángulo 4">
              <a:extLst>
                <a:ext uri="{FF2B5EF4-FFF2-40B4-BE49-F238E27FC236}">
                  <a16:creationId xmlns:a16="http://schemas.microsoft.com/office/drawing/2014/main" id="{803997DB-12CA-C64B-B2F8-FE1722550153}"/>
                </a:ext>
              </a:extLst>
            </p:cNvPr>
            <p:cNvSpPr/>
            <p:nvPr/>
          </p:nvSpPr>
          <p:spPr>
            <a:xfrm>
              <a:off x="1640143" y="4805227"/>
              <a:ext cx="3008590" cy="181448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3" name="Imagen 2">
              <a:extLst>
                <a:ext uri="{FF2B5EF4-FFF2-40B4-BE49-F238E27FC236}">
                  <a16:creationId xmlns:a16="http://schemas.microsoft.com/office/drawing/2014/main" id="{05723CB5-3B2C-D34F-B694-47FD03AB62CE}"/>
                </a:ext>
              </a:extLst>
            </p:cNvPr>
            <p:cNvPicPr>
              <a:picLocks noChangeAspect="1"/>
            </p:cNvPicPr>
            <p:nvPr/>
          </p:nvPicPr>
          <p:blipFill>
            <a:blip r:embed="rId8"/>
            <a:stretch>
              <a:fillRect/>
            </a:stretch>
          </p:blipFill>
          <p:spPr>
            <a:xfrm>
              <a:off x="1640143" y="4886990"/>
              <a:ext cx="3008590" cy="1669927"/>
            </a:xfrm>
            <a:prstGeom prst="rect">
              <a:avLst/>
            </a:prstGeom>
          </p:spPr>
        </p:pic>
      </p:grpSp>
    </p:spTree>
    <p:extLst>
      <p:ext uri="{BB962C8B-B14F-4D97-AF65-F5344CB8AC3E}">
        <p14:creationId xmlns:p14="http://schemas.microsoft.com/office/powerpoint/2010/main" val="4282200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
        <p:nvSpPr>
          <p:cNvPr id="18" name="Subtítulo 2">
            <a:extLst>
              <a:ext uri="{FF2B5EF4-FFF2-40B4-BE49-F238E27FC236}">
                <a16:creationId xmlns:a16="http://schemas.microsoft.com/office/drawing/2014/main" id="{0060F9E1-0C37-9543-B0A7-94407ABC95F7}"/>
              </a:ext>
            </a:extLst>
          </p:cNvPr>
          <p:cNvSpPr>
            <a:spLocks noGrp="1"/>
          </p:cNvSpPr>
          <p:nvPr>
            <p:ph type="subTitle" idx="1"/>
          </p:nvPr>
        </p:nvSpPr>
        <p:spPr>
          <a:xfrm>
            <a:off x="1088021" y="4761183"/>
            <a:ext cx="9265880" cy="945136"/>
          </a:xfrm>
        </p:spPr>
        <p:txBody>
          <a:bodyPr>
            <a:normAutofit fontScale="85000" lnSpcReduction="20000"/>
          </a:bodyPr>
          <a:lstStyle/>
          <a:p>
            <a:pPr algn="ctr"/>
            <a:r>
              <a:rPr lang="es-EC"/>
              <a:t>Servidores en la Nube en Datacenter Tier 4 Internacional en Houston Texas</a:t>
            </a:r>
          </a:p>
          <a:p>
            <a:pPr algn="ctr"/>
            <a:r>
              <a:rPr lang="es-EC"/>
              <a:t>Garantizan 99% Uptime (Cobertura de Servicio)</a:t>
            </a:r>
          </a:p>
          <a:p>
            <a:pPr algn="ctr"/>
            <a:r>
              <a:rPr lang="es-EC"/>
              <a:t>Plataforma con servicio y soporte 24x7</a:t>
            </a:r>
          </a:p>
        </p:txBody>
      </p:sp>
      <p:pic>
        <p:nvPicPr>
          <p:cNvPr id="10" name="Imagen 9">
            <a:extLst>
              <a:ext uri="{FF2B5EF4-FFF2-40B4-BE49-F238E27FC236}">
                <a16:creationId xmlns:a16="http://schemas.microsoft.com/office/drawing/2014/main" id="{7FAA430F-045F-C24B-95F1-3E27441402B0}"/>
              </a:ext>
            </a:extLst>
          </p:cNvPr>
          <p:cNvPicPr>
            <a:picLocks noChangeAspect="1"/>
          </p:cNvPicPr>
          <p:nvPr/>
        </p:nvPicPr>
        <p:blipFill>
          <a:blip r:embed="rId2"/>
          <a:stretch>
            <a:fillRect/>
          </a:stretch>
        </p:blipFill>
        <p:spPr>
          <a:xfrm>
            <a:off x="3339877" y="752193"/>
            <a:ext cx="5144366" cy="3805422"/>
          </a:xfrm>
          <a:prstGeom prst="rect">
            <a:avLst/>
          </a:prstGeom>
        </p:spPr>
      </p:pic>
      <p:pic>
        <p:nvPicPr>
          <p:cNvPr id="12" name="Imagen 11">
            <a:extLst>
              <a:ext uri="{FF2B5EF4-FFF2-40B4-BE49-F238E27FC236}">
                <a16:creationId xmlns:a16="http://schemas.microsoft.com/office/drawing/2014/main" id="{BF960235-5E71-3246-B765-529FD687E3D1}"/>
              </a:ext>
            </a:extLst>
          </p:cNvPr>
          <p:cNvPicPr>
            <a:picLocks noChangeAspect="1"/>
          </p:cNvPicPr>
          <p:nvPr/>
        </p:nvPicPr>
        <p:blipFill>
          <a:blip r:embed="rId3"/>
          <a:stretch>
            <a:fillRect/>
          </a:stretch>
        </p:blipFill>
        <p:spPr>
          <a:xfrm>
            <a:off x="4191274" y="2496633"/>
            <a:ext cx="2503934" cy="1476679"/>
          </a:xfrm>
          <a:prstGeom prst="rect">
            <a:avLst/>
          </a:prstGeom>
        </p:spPr>
      </p:pic>
    </p:spTree>
    <p:extLst>
      <p:ext uri="{BB962C8B-B14F-4D97-AF65-F5344CB8AC3E}">
        <p14:creationId xmlns:p14="http://schemas.microsoft.com/office/powerpoint/2010/main" val="349662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p:txBody>
          <a:bodyPr/>
          <a:lstStyle/>
          <a:p>
            <a:r>
              <a:rPr lang="es-EC"/>
              <a:t>Plataforma</a:t>
            </a:r>
          </a:p>
        </p:txBody>
      </p:sp>
      <p:sp>
        <p:nvSpPr>
          <p:cNvPr id="3" name="Subtítulo 2">
            <a:extLst>
              <a:ext uri="{FF2B5EF4-FFF2-40B4-BE49-F238E27FC236}">
                <a16:creationId xmlns:a16="http://schemas.microsoft.com/office/drawing/2014/main" id="{D6757736-7C5B-0542-8C90-DC7B3AF50080}"/>
              </a:ext>
            </a:extLst>
          </p:cNvPr>
          <p:cNvSpPr>
            <a:spLocks noGrp="1"/>
          </p:cNvSpPr>
          <p:nvPr>
            <p:ph type="subTitle" idx="1"/>
          </p:nvPr>
        </p:nvSpPr>
        <p:spPr/>
        <p:txBody>
          <a:bodyPr/>
          <a:lstStyle/>
          <a:p>
            <a:r>
              <a:rPr lang="es-EC"/>
              <a:t>Enlace a Consecionarios</a:t>
            </a:r>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875595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pic>
        <p:nvPicPr>
          <p:cNvPr id="23" name="Imagen 22">
            <a:extLst>
              <a:ext uri="{FF2B5EF4-FFF2-40B4-BE49-F238E27FC236}">
                <a16:creationId xmlns:a16="http://schemas.microsoft.com/office/drawing/2014/main" id="{A985471A-B79A-C641-BAD6-AC06EBD03B38}"/>
              </a:ext>
            </a:extLst>
          </p:cNvPr>
          <p:cNvPicPr>
            <a:picLocks noChangeAspect="1"/>
          </p:cNvPicPr>
          <p:nvPr/>
        </p:nvPicPr>
        <p:blipFill>
          <a:blip r:embed="rId2"/>
          <a:stretch>
            <a:fillRect/>
          </a:stretch>
        </p:blipFill>
        <p:spPr>
          <a:xfrm>
            <a:off x="1683508" y="179294"/>
            <a:ext cx="2844153" cy="4300579"/>
          </a:xfrm>
          <a:prstGeom prst="rect">
            <a:avLst/>
          </a:prstGeom>
        </p:spPr>
      </p:pic>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pic>
        <p:nvPicPr>
          <p:cNvPr id="8" name="Imagen 7">
            <a:extLst>
              <a:ext uri="{FF2B5EF4-FFF2-40B4-BE49-F238E27FC236}">
                <a16:creationId xmlns:a16="http://schemas.microsoft.com/office/drawing/2014/main" id="{C8CAE130-DF3D-8443-A70B-B1B3BD3445CE}"/>
              </a:ext>
            </a:extLst>
          </p:cNvPr>
          <p:cNvPicPr>
            <a:picLocks noChangeAspect="1"/>
          </p:cNvPicPr>
          <p:nvPr/>
        </p:nvPicPr>
        <p:blipFill>
          <a:blip r:embed="rId3"/>
          <a:stretch>
            <a:fillRect/>
          </a:stretch>
        </p:blipFill>
        <p:spPr>
          <a:xfrm>
            <a:off x="2216255" y="782828"/>
            <a:ext cx="1755507" cy="1755507"/>
          </a:xfrm>
          <a:prstGeom prst="rect">
            <a:avLst/>
          </a:prstGeom>
        </p:spPr>
      </p:pic>
      <p:sp>
        <p:nvSpPr>
          <p:cNvPr id="18" name="Subtítulo 2">
            <a:extLst>
              <a:ext uri="{FF2B5EF4-FFF2-40B4-BE49-F238E27FC236}">
                <a16:creationId xmlns:a16="http://schemas.microsoft.com/office/drawing/2014/main" id="{0060F9E1-0C37-9543-B0A7-94407ABC95F7}"/>
              </a:ext>
            </a:extLst>
          </p:cNvPr>
          <p:cNvSpPr>
            <a:spLocks noGrp="1"/>
          </p:cNvSpPr>
          <p:nvPr>
            <p:ph type="subTitle" idx="1"/>
          </p:nvPr>
        </p:nvSpPr>
        <p:spPr>
          <a:xfrm>
            <a:off x="2589213" y="5448710"/>
            <a:ext cx="8915399" cy="1126283"/>
          </a:xfrm>
        </p:spPr>
        <p:txBody>
          <a:bodyPr/>
          <a:lstStyle/>
          <a:p>
            <a:r>
              <a:rPr lang="es-EC"/>
              <a:t>Plataforma de Rastreo y Mantenimiento</a:t>
            </a:r>
          </a:p>
        </p:txBody>
      </p:sp>
      <p:pic>
        <p:nvPicPr>
          <p:cNvPr id="21" name="Imagen 20">
            <a:extLst>
              <a:ext uri="{FF2B5EF4-FFF2-40B4-BE49-F238E27FC236}">
                <a16:creationId xmlns:a16="http://schemas.microsoft.com/office/drawing/2014/main" id="{8DC0135B-6626-984B-BF02-99FD79A668DD}"/>
              </a:ext>
            </a:extLst>
          </p:cNvPr>
          <p:cNvPicPr>
            <a:picLocks noChangeAspect="1"/>
          </p:cNvPicPr>
          <p:nvPr/>
        </p:nvPicPr>
        <p:blipFill>
          <a:blip r:embed="rId4"/>
          <a:stretch>
            <a:fillRect/>
          </a:stretch>
        </p:blipFill>
        <p:spPr>
          <a:xfrm>
            <a:off x="4338408" y="3146373"/>
            <a:ext cx="3716020" cy="1397000"/>
          </a:xfrm>
          <a:prstGeom prst="rect">
            <a:avLst/>
          </a:prstGeom>
        </p:spPr>
      </p:pic>
      <p:sp>
        <p:nvSpPr>
          <p:cNvPr id="17" name="Título 1">
            <a:extLst>
              <a:ext uri="{FF2B5EF4-FFF2-40B4-BE49-F238E27FC236}">
                <a16:creationId xmlns:a16="http://schemas.microsoft.com/office/drawing/2014/main" id="{7123B03D-EA04-794B-901E-52A366802337}"/>
              </a:ext>
            </a:extLst>
          </p:cNvPr>
          <p:cNvSpPr>
            <a:spLocks noGrp="1"/>
          </p:cNvSpPr>
          <p:nvPr>
            <p:ph type="ctrTitle"/>
          </p:nvPr>
        </p:nvSpPr>
        <p:spPr>
          <a:xfrm>
            <a:off x="2589213" y="3185931"/>
            <a:ext cx="8915399" cy="2262781"/>
          </a:xfrm>
        </p:spPr>
        <p:txBody>
          <a:bodyPr/>
          <a:lstStyle/>
          <a:p>
            <a:r>
              <a:rPr lang="es-EC"/>
              <a:t>trackerbyte.com</a:t>
            </a:r>
          </a:p>
        </p:txBody>
      </p:sp>
      <p:pic>
        <p:nvPicPr>
          <p:cNvPr id="25" name="Imagen 24">
            <a:extLst>
              <a:ext uri="{FF2B5EF4-FFF2-40B4-BE49-F238E27FC236}">
                <a16:creationId xmlns:a16="http://schemas.microsoft.com/office/drawing/2014/main" id="{6E70E2D0-8C5B-994F-864A-95F5B717C2D0}"/>
              </a:ext>
            </a:extLst>
          </p:cNvPr>
          <p:cNvPicPr>
            <a:picLocks noChangeAspect="1"/>
          </p:cNvPicPr>
          <p:nvPr/>
        </p:nvPicPr>
        <p:blipFill>
          <a:blip r:embed="rId5"/>
          <a:stretch>
            <a:fillRect/>
          </a:stretch>
        </p:blipFill>
        <p:spPr>
          <a:xfrm>
            <a:off x="5230927" y="1952460"/>
            <a:ext cx="1746250" cy="1327150"/>
          </a:xfrm>
          <a:prstGeom prst="rect">
            <a:avLst/>
          </a:prstGeom>
        </p:spPr>
      </p:pic>
    </p:spTree>
    <p:extLst>
      <p:ext uri="{BB962C8B-B14F-4D97-AF65-F5344CB8AC3E}">
        <p14:creationId xmlns:p14="http://schemas.microsoft.com/office/powerpoint/2010/main" val="237430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endCondLst>
                                    <p:cond evt="onNext" delay="0">
                                      <p:tgtEl>
                                        <p:sldTgt/>
                                      </p:tgtEl>
                                    </p:cond>
                                  </p:endCondLst>
                                  <p:childTnLst>
                                    <p:animEffect transition="out" filter="fade">
                                      <p:cBhvr>
                                        <p:cTn id="6" dur="5000" tmFilter="0, 0; .2, .5; .8, .5; 1, 0"/>
                                        <p:tgtEl>
                                          <p:spTgt spid="25"/>
                                        </p:tgtEl>
                                      </p:cBhvr>
                                    </p:animEffect>
                                    <p:animScale>
                                      <p:cBhvr>
                                        <p:cTn id="7" dur="25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972598" y="495298"/>
            <a:ext cx="2505814" cy="923330"/>
          </a:xfrm>
          <a:prstGeom prst="rect">
            <a:avLst/>
          </a:prstGeom>
          <a:noFill/>
        </p:spPr>
        <p:txBody>
          <a:bodyPr wrap="none" rtlCol="0">
            <a:spAutoFit/>
          </a:bodyPr>
          <a:lstStyle/>
          <a:p>
            <a:r>
              <a:rPr lang="es-EC"/>
              <a:t>Plataforma enlace a</a:t>
            </a:r>
          </a:p>
          <a:p>
            <a:r>
              <a:rPr lang="es-EC"/>
              <a:t>Concesionario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327139"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pic>
        <p:nvPicPr>
          <p:cNvPr id="8" name="Imagen 7">
            <a:extLst>
              <a:ext uri="{FF2B5EF4-FFF2-40B4-BE49-F238E27FC236}">
                <a16:creationId xmlns:a16="http://schemas.microsoft.com/office/drawing/2014/main" id="{B0029334-6235-774C-A249-6DF06D21B419}"/>
              </a:ext>
            </a:extLst>
          </p:cNvPr>
          <p:cNvPicPr>
            <a:picLocks noChangeAspect="1"/>
          </p:cNvPicPr>
          <p:nvPr/>
        </p:nvPicPr>
        <p:blipFill>
          <a:blip r:embed="rId2"/>
          <a:stretch>
            <a:fillRect/>
          </a:stretch>
        </p:blipFill>
        <p:spPr>
          <a:xfrm>
            <a:off x="7476484" y="738369"/>
            <a:ext cx="3201264" cy="2210187"/>
          </a:xfrm>
          <a:prstGeom prst="rect">
            <a:avLst/>
          </a:prstGeom>
        </p:spPr>
      </p:pic>
      <p:sp>
        <p:nvSpPr>
          <p:cNvPr id="34" name="Flecha izquierda y derecha 33">
            <a:extLst>
              <a:ext uri="{FF2B5EF4-FFF2-40B4-BE49-F238E27FC236}">
                <a16:creationId xmlns:a16="http://schemas.microsoft.com/office/drawing/2014/main" id="{957F8C13-C451-7248-B50B-3123737F1210}"/>
              </a:ext>
            </a:extLst>
          </p:cNvPr>
          <p:cNvSpPr/>
          <p:nvPr/>
        </p:nvSpPr>
        <p:spPr>
          <a:xfrm rot="10800000">
            <a:off x="4245653" y="2100404"/>
            <a:ext cx="556324" cy="287553"/>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52" name="Imagen 51">
            <a:extLst>
              <a:ext uri="{FF2B5EF4-FFF2-40B4-BE49-F238E27FC236}">
                <a16:creationId xmlns:a16="http://schemas.microsoft.com/office/drawing/2014/main" id="{F67FB9F5-C0FE-314A-BE44-3AD766348EB5}"/>
              </a:ext>
            </a:extLst>
          </p:cNvPr>
          <p:cNvPicPr>
            <a:picLocks noChangeAspect="1"/>
          </p:cNvPicPr>
          <p:nvPr/>
        </p:nvPicPr>
        <p:blipFill>
          <a:blip r:embed="rId3"/>
          <a:stretch>
            <a:fillRect/>
          </a:stretch>
        </p:blipFill>
        <p:spPr>
          <a:xfrm>
            <a:off x="3637966" y="1830192"/>
            <a:ext cx="279400" cy="596900"/>
          </a:xfrm>
          <a:prstGeom prst="rect">
            <a:avLst/>
          </a:prstGeom>
        </p:spPr>
      </p:pic>
      <p:pic>
        <p:nvPicPr>
          <p:cNvPr id="6" name="Imagen 5">
            <a:extLst>
              <a:ext uri="{FF2B5EF4-FFF2-40B4-BE49-F238E27FC236}">
                <a16:creationId xmlns:a16="http://schemas.microsoft.com/office/drawing/2014/main" id="{CB60D919-44F8-904B-B7CC-E42EECCE4EA9}"/>
              </a:ext>
            </a:extLst>
          </p:cNvPr>
          <p:cNvPicPr>
            <a:picLocks noChangeAspect="1"/>
          </p:cNvPicPr>
          <p:nvPr/>
        </p:nvPicPr>
        <p:blipFill>
          <a:blip r:embed="rId4"/>
          <a:stretch>
            <a:fillRect/>
          </a:stretch>
        </p:blipFill>
        <p:spPr>
          <a:xfrm>
            <a:off x="1713683" y="1786921"/>
            <a:ext cx="927100" cy="762000"/>
          </a:xfrm>
          <a:prstGeom prst="rect">
            <a:avLst/>
          </a:prstGeom>
        </p:spPr>
      </p:pic>
      <p:sp>
        <p:nvSpPr>
          <p:cNvPr id="55" name="Flecha izquierda y derecha 54">
            <a:extLst>
              <a:ext uri="{FF2B5EF4-FFF2-40B4-BE49-F238E27FC236}">
                <a16:creationId xmlns:a16="http://schemas.microsoft.com/office/drawing/2014/main" id="{3DB3AA05-A3A5-FA4E-A40F-223DD41C6DB9}"/>
              </a:ext>
            </a:extLst>
          </p:cNvPr>
          <p:cNvSpPr/>
          <p:nvPr/>
        </p:nvSpPr>
        <p:spPr>
          <a:xfrm rot="10800000">
            <a:off x="2780221" y="2100404"/>
            <a:ext cx="556324" cy="287553"/>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6" name="Flecha izquierda y derecha 55">
            <a:extLst>
              <a:ext uri="{FF2B5EF4-FFF2-40B4-BE49-F238E27FC236}">
                <a16:creationId xmlns:a16="http://schemas.microsoft.com/office/drawing/2014/main" id="{AAE508C1-7E2D-8C40-BEFB-F38AE2E5C59C}"/>
              </a:ext>
            </a:extLst>
          </p:cNvPr>
          <p:cNvSpPr/>
          <p:nvPr/>
        </p:nvSpPr>
        <p:spPr>
          <a:xfrm rot="10800000">
            <a:off x="6684053" y="2100404"/>
            <a:ext cx="556324" cy="287553"/>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7" name="CuadroTexto 56">
            <a:extLst>
              <a:ext uri="{FF2B5EF4-FFF2-40B4-BE49-F238E27FC236}">
                <a16:creationId xmlns:a16="http://schemas.microsoft.com/office/drawing/2014/main" id="{735A4D2F-0CCE-504E-9241-79A409DAC284}"/>
              </a:ext>
            </a:extLst>
          </p:cNvPr>
          <p:cNvSpPr txBox="1"/>
          <p:nvPr/>
        </p:nvSpPr>
        <p:spPr>
          <a:xfrm>
            <a:off x="1818801" y="2646006"/>
            <a:ext cx="716863" cy="276999"/>
          </a:xfrm>
          <a:prstGeom prst="rect">
            <a:avLst/>
          </a:prstGeom>
          <a:noFill/>
        </p:spPr>
        <p:txBody>
          <a:bodyPr wrap="none" rtlCol="0">
            <a:spAutoFit/>
          </a:bodyPr>
          <a:lstStyle/>
          <a:p>
            <a:r>
              <a:rPr lang="es-EC" sz="1200"/>
              <a:t>Cliente</a:t>
            </a:r>
          </a:p>
        </p:txBody>
      </p:sp>
      <p:sp>
        <p:nvSpPr>
          <p:cNvPr id="58" name="CuadroTexto 57">
            <a:extLst>
              <a:ext uri="{FF2B5EF4-FFF2-40B4-BE49-F238E27FC236}">
                <a16:creationId xmlns:a16="http://schemas.microsoft.com/office/drawing/2014/main" id="{7A98941C-16EC-0543-824E-316816E4C6C3}"/>
              </a:ext>
            </a:extLst>
          </p:cNvPr>
          <p:cNvSpPr txBox="1"/>
          <p:nvPr/>
        </p:nvSpPr>
        <p:spPr>
          <a:xfrm>
            <a:off x="3378659" y="2646006"/>
            <a:ext cx="715260" cy="276999"/>
          </a:xfrm>
          <a:prstGeom prst="rect">
            <a:avLst/>
          </a:prstGeom>
          <a:noFill/>
        </p:spPr>
        <p:txBody>
          <a:bodyPr wrap="none" rtlCol="0">
            <a:spAutoFit/>
          </a:bodyPr>
          <a:lstStyle/>
          <a:p>
            <a:r>
              <a:rPr lang="es-EC" sz="1200"/>
              <a:t>Celular</a:t>
            </a:r>
          </a:p>
        </p:txBody>
      </p:sp>
      <p:sp>
        <p:nvSpPr>
          <p:cNvPr id="62" name="CuadroTexto 61">
            <a:extLst>
              <a:ext uri="{FF2B5EF4-FFF2-40B4-BE49-F238E27FC236}">
                <a16:creationId xmlns:a16="http://schemas.microsoft.com/office/drawing/2014/main" id="{0C3BEF21-E6AD-1446-BDEF-CE5E86C99C2D}"/>
              </a:ext>
            </a:extLst>
          </p:cNvPr>
          <p:cNvSpPr txBox="1"/>
          <p:nvPr/>
        </p:nvSpPr>
        <p:spPr>
          <a:xfrm>
            <a:off x="5207126" y="1077780"/>
            <a:ext cx="1037463" cy="276999"/>
          </a:xfrm>
          <a:prstGeom prst="rect">
            <a:avLst/>
          </a:prstGeom>
          <a:noFill/>
        </p:spPr>
        <p:txBody>
          <a:bodyPr wrap="none" rtlCol="0">
            <a:spAutoFit/>
          </a:bodyPr>
          <a:lstStyle/>
          <a:p>
            <a:r>
              <a:rPr lang="es-EC" sz="1200"/>
              <a:t>Call Center</a:t>
            </a:r>
          </a:p>
        </p:txBody>
      </p:sp>
      <p:sp>
        <p:nvSpPr>
          <p:cNvPr id="63" name="CuadroTexto 62">
            <a:extLst>
              <a:ext uri="{FF2B5EF4-FFF2-40B4-BE49-F238E27FC236}">
                <a16:creationId xmlns:a16="http://schemas.microsoft.com/office/drawing/2014/main" id="{2B3945DD-F367-F941-906F-67A32FE4DBDD}"/>
              </a:ext>
            </a:extLst>
          </p:cNvPr>
          <p:cNvSpPr txBox="1"/>
          <p:nvPr/>
        </p:nvSpPr>
        <p:spPr>
          <a:xfrm>
            <a:off x="8404553" y="377935"/>
            <a:ext cx="1617751" cy="276999"/>
          </a:xfrm>
          <a:prstGeom prst="rect">
            <a:avLst/>
          </a:prstGeom>
          <a:noFill/>
        </p:spPr>
        <p:txBody>
          <a:bodyPr wrap="none" rtlCol="0">
            <a:spAutoFit/>
          </a:bodyPr>
          <a:lstStyle/>
          <a:p>
            <a:r>
              <a:rPr lang="es-EC" sz="1200"/>
              <a:t>Plataforma Rastreo</a:t>
            </a:r>
          </a:p>
        </p:txBody>
      </p:sp>
      <p:sp>
        <p:nvSpPr>
          <p:cNvPr id="65" name="CuadroTexto 64">
            <a:extLst>
              <a:ext uri="{FF2B5EF4-FFF2-40B4-BE49-F238E27FC236}">
                <a16:creationId xmlns:a16="http://schemas.microsoft.com/office/drawing/2014/main" id="{56BA6BCE-6413-F14E-8BD3-B4525CF66981}"/>
              </a:ext>
            </a:extLst>
          </p:cNvPr>
          <p:cNvSpPr txBox="1"/>
          <p:nvPr/>
        </p:nvSpPr>
        <p:spPr>
          <a:xfrm>
            <a:off x="5312162" y="5874481"/>
            <a:ext cx="1273105" cy="646331"/>
          </a:xfrm>
          <a:prstGeom prst="rect">
            <a:avLst/>
          </a:prstGeom>
          <a:noFill/>
        </p:spPr>
        <p:txBody>
          <a:bodyPr wrap="none" rtlCol="0">
            <a:spAutoFit/>
          </a:bodyPr>
          <a:lstStyle>
            <a:defPPr>
              <a:defRPr lang="es-EC"/>
            </a:defPPr>
            <a:lvl1pPr>
              <a:defRPr sz="1200"/>
            </a:lvl1pPr>
          </a:lstStyle>
          <a:p>
            <a:pPr algn="ctr"/>
            <a:r>
              <a:rPr lang="es-EC"/>
              <a:t>Talleres</a:t>
            </a:r>
          </a:p>
          <a:p>
            <a:pPr algn="ctr"/>
            <a:r>
              <a:rPr lang="es-EC"/>
              <a:t>Concesionario</a:t>
            </a:r>
          </a:p>
          <a:p>
            <a:pPr algn="ctr"/>
            <a:endParaRPr lang="es-EC"/>
          </a:p>
        </p:txBody>
      </p:sp>
      <p:sp>
        <p:nvSpPr>
          <p:cNvPr id="68" name="Flecha izquierda y derecha 67">
            <a:extLst>
              <a:ext uri="{FF2B5EF4-FFF2-40B4-BE49-F238E27FC236}">
                <a16:creationId xmlns:a16="http://schemas.microsoft.com/office/drawing/2014/main" id="{F762F4C0-2B82-3746-B710-57D9E33551ED}"/>
              </a:ext>
            </a:extLst>
          </p:cNvPr>
          <p:cNvSpPr/>
          <p:nvPr/>
        </p:nvSpPr>
        <p:spPr>
          <a:xfrm rot="5400000">
            <a:off x="5507960" y="3466614"/>
            <a:ext cx="881511" cy="287553"/>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7" name="Imagen 6">
            <a:extLst>
              <a:ext uri="{FF2B5EF4-FFF2-40B4-BE49-F238E27FC236}">
                <a16:creationId xmlns:a16="http://schemas.microsoft.com/office/drawing/2014/main" id="{56667C6F-7E30-6E43-AE64-12007C9E3D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80446" y="1411263"/>
            <a:ext cx="1180219" cy="1511742"/>
          </a:xfrm>
          <a:prstGeom prst="rect">
            <a:avLst/>
          </a:prstGeom>
        </p:spPr>
      </p:pic>
      <p:pic>
        <p:nvPicPr>
          <p:cNvPr id="35" name="Imagen 34">
            <a:extLst>
              <a:ext uri="{FF2B5EF4-FFF2-40B4-BE49-F238E27FC236}">
                <a16:creationId xmlns:a16="http://schemas.microsoft.com/office/drawing/2014/main" id="{DAA4B12C-4E08-6B41-AACA-C4E3E2F8B981}"/>
              </a:ext>
            </a:extLst>
          </p:cNvPr>
          <p:cNvPicPr>
            <a:picLocks noChangeAspect="1"/>
          </p:cNvPicPr>
          <p:nvPr/>
        </p:nvPicPr>
        <p:blipFill>
          <a:blip r:embed="rId7"/>
          <a:stretch>
            <a:fillRect/>
          </a:stretch>
        </p:blipFill>
        <p:spPr>
          <a:xfrm>
            <a:off x="8692579" y="4263232"/>
            <a:ext cx="914407" cy="1371612"/>
          </a:xfrm>
          <a:prstGeom prst="rect">
            <a:avLst/>
          </a:prstGeom>
        </p:spPr>
      </p:pic>
      <p:sp>
        <p:nvSpPr>
          <p:cNvPr id="37" name="CuadroTexto 36">
            <a:extLst>
              <a:ext uri="{FF2B5EF4-FFF2-40B4-BE49-F238E27FC236}">
                <a16:creationId xmlns:a16="http://schemas.microsoft.com/office/drawing/2014/main" id="{7F1846AB-3C3D-E341-AF42-B3256C822005}"/>
              </a:ext>
            </a:extLst>
          </p:cNvPr>
          <p:cNvSpPr txBox="1"/>
          <p:nvPr/>
        </p:nvSpPr>
        <p:spPr>
          <a:xfrm>
            <a:off x="7852910" y="5874481"/>
            <a:ext cx="2531462" cy="461665"/>
          </a:xfrm>
          <a:prstGeom prst="rect">
            <a:avLst/>
          </a:prstGeom>
          <a:noFill/>
        </p:spPr>
        <p:txBody>
          <a:bodyPr wrap="none" rtlCol="0">
            <a:spAutoFit/>
          </a:bodyPr>
          <a:lstStyle>
            <a:defPPr>
              <a:defRPr lang="es-EC"/>
            </a:defPPr>
            <a:lvl1pPr>
              <a:defRPr sz="1200"/>
            </a:lvl1pPr>
          </a:lstStyle>
          <a:p>
            <a:pPr algn="ctr"/>
            <a:r>
              <a:rPr lang="es-EC"/>
              <a:t>Sistema Interno Concesionario</a:t>
            </a:r>
          </a:p>
          <a:p>
            <a:pPr algn="ctr"/>
            <a:r>
              <a:rPr lang="es-EC"/>
              <a:t>Planes de Mtto</a:t>
            </a:r>
          </a:p>
        </p:txBody>
      </p:sp>
      <p:pic>
        <p:nvPicPr>
          <p:cNvPr id="41" name="Imagen 40">
            <a:extLst>
              <a:ext uri="{FF2B5EF4-FFF2-40B4-BE49-F238E27FC236}">
                <a16:creationId xmlns:a16="http://schemas.microsoft.com/office/drawing/2014/main" id="{C41F5FFA-A2F7-824D-B50E-9E000A5DC761}"/>
              </a:ext>
            </a:extLst>
          </p:cNvPr>
          <p:cNvPicPr>
            <a:picLocks noChangeAspect="1"/>
          </p:cNvPicPr>
          <p:nvPr/>
        </p:nvPicPr>
        <p:blipFill>
          <a:blip r:embed="rId8"/>
          <a:stretch>
            <a:fillRect/>
          </a:stretch>
        </p:blipFill>
        <p:spPr>
          <a:xfrm>
            <a:off x="4080068" y="4171775"/>
            <a:ext cx="3396416" cy="1557754"/>
          </a:xfrm>
          <a:prstGeom prst="rect">
            <a:avLst/>
          </a:prstGeom>
        </p:spPr>
      </p:pic>
      <p:sp>
        <p:nvSpPr>
          <p:cNvPr id="42" name="Flecha izquierda y derecha 41">
            <a:extLst>
              <a:ext uri="{FF2B5EF4-FFF2-40B4-BE49-F238E27FC236}">
                <a16:creationId xmlns:a16="http://schemas.microsoft.com/office/drawing/2014/main" id="{44E47A20-C02B-3F40-8375-81A696D446A0}"/>
              </a:ext>
            </a:extLst>
          </p:cNvPr>
          <p:cNvSpPr/>
          <p:nvPr/>
        </p:nvSpPr>
        <p:spPr>
          <a:xfrm rot="5400000">
            <a:off x="8526513" y="3526930"/>
            <a:ext cx="1002140" cy="287553"/>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3" name="Flecha izquierda y derecha 42">
            <a:extLst>
              <a:ext uri="{FF2B5EF4-FFF2-40B4-BE49-F238E27FC236}">
                <a16:creationId xmlns:a16="http://schemas.microsoft.com/office/drawing/2014/main" id="{BDD34353-F869-1A40-ABB1-72F277467A9A}"/>
              </a:ext>
            </a:extLst>
          </p:cNvPr>
          <p:cNvSpPr/>
          <p:nvPr/>
        </p:nvSpPr>
        <p:spPr>
          <a:xfrm rot="2514265">
            <a:off x="6582237" y="3360137"/>
            <a:ext cx="1924172" cy="292188"/>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44" name="Imagen 8">
            <a:extLst>
              <a:ext uri="{FF2B5EF4-FFF2-40B4-BE49-F238E27FC236}">
                <a16:creationId xmlns:a16="http://schemas.microsoft.com/office/drawing/2014/main" id="{7EBF8E3D-BE8B-8E4D-87FA-11E55138EE6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72272" y="941797"/>
            <a:ext cx="1494577" cy="1891097"/>
          </a:xfrm>
          <a:prstGeom prst="rect">
            <a:avLst/>
          </a:prstGeom>
        </p:spPr>
      </p:pic>
      <p:pic>
        <p:nvPicPr>
          <p:cNvPr id="23" name="Gráfico 22">
            <a:extLst>
              <a:ext uri="{FF2B5EF4-FFF2-40B4-BE49-F238E27FC236}">
                <a16:creationId xmlns:a16="http://schemas.microsoft.com/office/drawing/2014/main" id="{B28419E5-0F82-E146-9AC0-741D63F0DF1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260375" y="99898"/>
            <a:ext cx="1940124" cy="524212"/>
          </a:xfrm>
          <a:prstGeom prst="rect">
            <a:avLst/>
          </a:prstGeom>
        </p:spPr>
      </p:pic>
    </p:spTree>
    <p:extLst>
      <p:ext uri="{BB962C8B-B14F-4D97-AF65-F5344CB8AC3E}">
        <p14:creationId xmlns:p14="http://schemas.microsoft.com/office/powerpoint/2010/main" val="4098396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10000" fill="remove" nodeType="withEffect">
                                  <p:stCondLst>
                                    <p:cond delay="0"/>
                                  </p:stCondLst>
                                  <p:childTnLst>
                                    <p:anim calcmode="discrete" valueType="str">
                                      <p:cBhvr>
                                        <p:cTn id="6" dur="1000" fill="hold"/>
                                        <p:tgtEl>
                                          <p:spTgt spid="44"/>
                                        </p:tgtEl>
                                        <p:attrNameLst>
                                          <p:attrName>style.visibility</p:attrName>
                                        </p:attrNameLst>
                                      </p:cBhvr>
                                      <p:tavLst>
                                        <p:tav tm="0">
                                          <p:val>
                                            <p:strVal val="hidden"/>
                                          </p:val>
                                        </p:tav>
                                        <p:tav tm="50000">
                                          <p:val>
                                            <p:strVal val="visible"/>
                                          </p:val>
                                        </p:tav>
                                      </p:tavLst>
                                    </p:anim>
                                  </p:childTnLst>
                                </p:cTn>
                              </p:par>
                            </p:childTnLst>
                          </p:cTn>
                        </p:par>
                        <p:par>
                          <p:cTn id="7" fill="hold">
                            <p:stCondLst>
                              <p:cond delay="10000"/>
                            </p:stCondLst>
                            <p:childTnLst>
                              <p:par>
                                <p:cTn id="8"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9" dur="1000" autoRev="1" fill="remove"/>
                                        <p:tgtEl>
                                          <p:spTgt spid="55"/>
                                        </p:tgtEl>
                                        <p:attrNameLst>
                                          <p:attrName>style.color</p:attrName>
                                        </p:attrNameLst>
                                      </p:cBhvr>
                                      <p:to>
                                        <a:schemeClr val="bg1"/>
                                      </p:to>
                                    </p:animClr>
                                    <p:animClr clrSpc="rgb" dir="cw">
                                      <p:cBhvr>
                                        <p:cTn id="10" dur="1000" autoRev="1" fill="remove"/>
                                        <p:tgtEl>
                                          <p:spTgt spid="55"/>
                                        </p:tgtEl>
                                        <p:attrNameLst>
                                          <p:attrName>fillcolor</p:attrName>
                                        </p:attrNameLst>
                                      </p:cBhvr>
                                      <p:to>
                                        <a:schemeClr val="bg1"/>
                                      </p:to>
                                    </p:animClr>
                                    <p:set>
                                      <p:cBhvr>
                                        <p:cTn id="11" dur="1000" autoRev="1" fill="remove"/>
                                        <p:tgtEl>
                                          <p:spTgt spid="55"/>
                                        </p:tgtEl>
                                        <p:attrNameLst>
                                          <p:attrName>fill.type</p:attrName>
                                        </p:attrNameLst>
                                      </p:cBhvr>
                                      <p:to>
                                        <p:strVal val="solid"/>
                                      </p:to>
                                    </p:set>
                                    <p:set>
                                      <p:cBhvr>
                                        <p:cTn id="12" dur="1000" autoRev="1" fill="remove"/>
                                        <p:tgtEl>
                                          <p:spTgt spid="55"/>
                                        </p:tgtEl>
                                        <p:attrNameLst>
                                          <p:attrName>fill.on</p:attrName>
                                        </p:attrNameLst>
                                      </p:cBhvr>
                                      <p:to>
                                        <p:strVal val="true"/>
                                      </p:to>
                                    </p:set>
                                  </p:childTnLst>
                                </p:cTn>
                              </p:par>
                            </p:childTnLst>
                          </p:cTn>
                        </p:par>
                        <p:par>
                          <p:cTn id="13" fill="hold">
                            <p:stCondLst>
                              <p:cond delay="12000"/>
                            </p:stCondLst>
                            <p:childTnLst>
                              <p:par>
                                <p:cTn id="14"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15" dur="1000" autoRev="1" fill="remove"/>
                                        <p:tgtEl>
                                          <p:spTgt spid="34"/>
                                        </p:tgtEl>
                                        <p:attrNameLst>
                                          <p:attrName>style.color</p:attrName>
                                        </p:attrNameLst>
                                      </p:cBhvr>
                                      <p:to>
                                        <a:schemeClr val="bg1"/>
                                      </p:to>
                                    </p:animClr>
                                    <p:animClr clrSpc="rgb" dir="cw">
                                      <p:cBhvr>
                                        <p:cTn id="16" dur="1000" autoRev="1" fill="remove"/>
                                        <p:tgtEl>
                                          <p:spTgt spid="34"/>
                                        </p:tgtEl>
                                        <p:attrNameLst>
                                          <p:attrName>fillcolor</p:attrName>
                                        </p:attrNameLst>
                                      </p:cBhvr>
                                      <p:to>
                                        <a:schemeClr val="bg1"/>
                                      </p:to>
                                    </p:animClr>
                                    <p:set>
                                      <p:cBhvr>
                                        <p:cTn id="17" dur="1000" autoRev="1" fill="remove"/>
                                        <p:tgtEl>
                                          <p:spTgt spid="34"/>
                                        </p:tgtEl>
                                        <p:attrNameLst>
                                          <p:attrName>fill.type</p:attrName>
                                        </p:attrNameLst>
                                      </p:cBhvr>
                                      <p:to>
                                        <p:strVal val="solid"/>
                                      </p:to>
                                    </p:set>
                                    <p:set>
                                      <p:cBhvr>
                                        <p:cTn id="18" dur="1000" autoRev="1" fill="remove"/>
                                        <p:tgtEl>
                                          <p:spTgt spid="34"/>
                                        </p:tgtEl>
                                        <p:attrNameLst>
                                          <p:attrName>fill.on</p:attrName>
                                        </p:attrNameLst>
                                      </p:cBhvr>
                                      <p:to>
                                        <p:strVal val="true"/>
                                      </p:to>
                                    </p:set>
                                  </p:childTnLst>
                                </p:cTn>
                              </p:par>
                            </p:childTnLst>
                          </p:cTn>
                        </p:par>
                        <p:par>
                          <p:cTn id="19" fill="hold">
                            <p:stCondLst>
                              <p:cond delay="14000"/>
                            </p:stCondLst>
                            <p:childTnLst>
                              <p:par>
                                <p:cTn id="20"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21" dur="1000" autoRev="1" fill="remove"/>
                                        <p:tgtEl>
                                          <p:spTgt spid="56"/>
                                        </p:tgtEl>
                                        <p:attrNameLst>
                                          <p:attrName>style.color</p:attrName>
                                        </p:attrNameLst>
                                      </p:cBhvr>
                                      <p:to>
                                        <a:schemeClr val="bg1"/>
                                      </p:to>
                                    </p:animClr>
                                    <p:animClr clrSpc="rgb" dir="cw">
                                      <p:cBhvr>
                                        <p:cTn id="22" dur="1000" autoRev="1" fill="remove"/>
                                        <p:tgtEl>
                                          <p:spTgt spid="56"/>
                                        </p:tgtEl>
                                        <p:attrNameLst>
                                          <p:attrName>fillcolor</p:attrName>
                                        </p:attrNameLst>
                                      </p:cBhvr>
                                      <p:to>
                                        <a:schemeClr val="bg1"/>
                                      </p:to>
                                    </p:animClr>
                                    <p:set>
                                      <p:cBhvr>
                                        <p:cTn id="23" dur="1000" autoRev="1" fill="remove"/>
                                        <p:tgtEl>
                                          <p:spTgt spid="56"/>
                                        </p:tgtEl>
                                        <p:attrNameLst>
                                          <p:attrName>fill.type</p:attrName>
                                        </p:attrNameLst>
                                      </p:cBhvr>
                                      <p:to>
                                        <p:strVal val="solid"/>
                                      </p:to>
                                    </p:set>
                                    <p:set>
                                      <p:cBhvr>
                                        <p:cTn id="24" dur="1000" autoRev="1" fill="remove"/>
                                        <p:tgtEl>
                                          <p:spTgt spid="56"/>
                                        </p:tgtEl>
                                        <p:attrNameLst>
                                          <p:attrName>fill.on</p:attrName>
                                        </p:attrNameLst>
                                      </p:cBhvr>
                                      <p:to>
                                        <p:strVal val="true"/>
                                      </p:to>
                                    </p:set>
                                  </p:childTnLst>
                                </p:cTn>
                              </p:par>
                            </p:childTnLst>
                          </p:cTn>
                        </p:par>
                        <p:par>
                          <p:cTn id="25" fill="hold">
                            <p:stCondLst>
                              <p:cond delay="16000"/>
                            </p:stCondLst>
                            <p:childTnLst>
                              <p:par>
                                <p:cTn id="26"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27" dur="1000" autoRev="1" fill="remove"/>
                                        <p:tgtEl>
                                          <p:spTgt spid="43"/>
                                        </p:tgtEl>
                                        <p:attrNameLst>
                                          <p:attrName>style.color</p:attrName>
                                        </p:attrNameLst>
                                      </p:cBhvr>
                                      <p:to>
                                        <a:schemeClr val="bg1"/>
                                      </p:to>
                                    </p:animClr>
                                    <p:animClr clrSpc="rgb" dir="cw">
                                      <p:cBhvr>
                                        <p:cTn id="28" dur="1000" autoRev="1" fill="remove"/>
                                        <p:tgtEl>
                                          <p:spTgt spid="43"/>
                                        </p:tgtEl>
                                        <p:attrNameLst>
                                          <p:attrName>fillcolor</p:attrName>
                                        </p:attrNameLst>
                                      </p:cBhvr>
                                      <p:to>
                                        <a:schemeClr val="bg1"/>
                                      </p:to>
                                    </p:animClr>
                                    <p:set>
                                      <p:cBhvr>
                                        <p:cTn id="29" dur="1000" autoRev="1" fill="remove"/>
                                        <p:tgtEl>
                                          <p:spTgt spid="43"/>
                                        </p:tgtEl>
                                        <p:attrNameLst>
                                          <p:attrName>fill.type</p:attrName>
                                        </p:attrNameLst>
                                      </p:cBhvr>
                                      <p:to>
                                        <p:strVal val="solid"/>
                                      </p:to>
                                    </p:set>
                                    <p:set>
                                      <p:cBhvr>
                                        <p:cTn id="30" dur="1000" autoRev="1" fill="remove"/>
                                        <p:tgtEl>
                                          <p:spTgt spid="43"/>
                                        </p:tgtEl>
                                        <p:attrNameLst>
                                          <p:attrName>fill.on</p:attrName>
                                        </p:attrNameLst>
                                      </p:cBhvr>
                                      <p:to>
                                        <p:strVal val="true"/>
                                      </p:to>
                                    </p:set>
                                  </p:childTnLst>
                                </p:cTn>
                              </p:par>
                            </p:childTnLst>
                          </p:cTn>
                        </p:par>
                        <p:par>
                          <p:cTn id="31" fill="hold">
                            <p:stCondLst>
                              <p:cond delay="18000"/>
                            </p:stCondLst>
                            <p:childTnLst>
                              <p:par>
                                <p:cTn id="32"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33" dur="1000" autoRev="1" fill="remove"/>
                                        <p:tgtEl>
                                          <p:spTgt spid="68"/>
                                        </p:tgtEl>
                                        <p:attrNameLst>
                                          <p:attrName>style.color</p:attrName>
                                        </p:attrNameLst>
                                      </p:cBhvr>
                                      <p:to>
                                        <a:schemeClr val="bg1"/>
                                      </p:to>
                                    </p:animClr>
                                    <p:animClr clrSpc="rgb" dir="cw">
                                      <p:cBhvr>
                                        <p:cTn id="34" dur="1000" autoRev="1" fill="remove"/>
                                        <p:tgtEl>
                                          <p:spTgt spid="68"/>
                                        </p:tgtEl>
                                        <p:attrNameLst>
                                          <p:attrName>fillcolor</p:attrName>
                                        </p:attrNameLst>
                                      </p:cBhvr>
                                      <p:to>
                                        <a:schemeClr val="bg1"/>
                                      </p:to>
                                    </p:animClr>
                                    <p:set>
                                      <p:cBhvr>
                                        <p:cTn id="35" dur="1000" autoRev="1" fill="remove"/>
                                        <p:tgtEl>
                                          <p:spTgt spid="68"/>
                                        </p:tgtEl>
                                        <p:attrNameLst>
                                          <p:attrName>fill.type</p:attrName>
                                        </p:attrNameLst>
                                      </p:cBhvr>
                                      <p:to>
                                        <p:strVal val="solid"/>
                                      </p:to>
                                    </p:set>
                                    <p:set>
                                      <p:cBhvr>
                                        <p:cTn id="36" dur="1000" autoRev="1" fill="remove"/>
                                        <p:tgtEl>
                                          <p:spTgt spid="68"/>
                                        </p:tgtEl>
                                        <p:attrNameLst>
                                          <p:attrName>fill.on</p:attrName>
                                        </p:attrNameLst>
                                      </p:cBhvr>
                                      <p:to>
                                        <p:strVal val="true"/>
                                      </p:to>
                                    </p:set>
                                  </p:childTnLst>
                                </p:cTn>
                              </p:par>
                            </p:childTnLst>
                          </p:cTn>
                        </p:par>
                        <p:par>
                          <p:cTn id="37" fill="hold">
                            <p:stCondLst>
                              <p:cond delay="20000"/>
                            </p:stCondLst>
                            <p:childTnLst>
                              <p:par>
                                <p:cTn id="38"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39" dur="1000" autoRev="1" fill="remove"/>
                                        <p:tgtEl>
                                          <p:spTgt spid="42"/>
                                        </p:tgtEl>
                                        <p:attrNameLst>
                                          <p:attrName>style.color</p:attrName>
                                        </p:attrNameLst>
                                      </p:cBhvr>
                                      <p:to>
                                        <a:schemeClr val="bg1"/>
                                      </p:to>
                                    </p:animClr>
                                    <p:animClr clrSpc="rgb" dir="cw">
                                      <p:cBhvr>
                                        <p:cTn id="40" dur="1000" autoRev="1" fill="remove"/>
                                        <p:tgtEl>
                                          <p:spTgt spid="42"/>
                                        </p:tgtEl>
                                        <p:attrNameLst>
                                          <p:attrName>fillcolor</p:attrName>
                                        </p:attrNameLst>
                                      </p:cBhvr>
                                      <p:to>
                                        <a:schemeClr val="bg1"/>
                                      </p:to>
                                    </p:animClr>
                                    <p:set>
                                      <p:cBhvr>
                                        <p:cTn id="41" dur="1000" autoRev="1" fill="remove"/>
                                        <p:tgtEl>
                                          <p:spTgt spid="42"/>
                                        </p:tgtEl>
                                        <p:attrNameLst>
                                          <p:attrName>fill.type</p:attrName>
                                        </p:attrNameLst>
                                      </p:cBhvr>
                                      <p:to>
                                        <p:strVal val="solid"/>
                                      </p:to>
                                    </p:set>
                                    <p:set>
                                      <p:cBhvr>
                                        <p:cTn id="42" dur="1000" autoRev="1" fill="remove"/>
                                        <p:tgtEl>
                                          <p:spTgt spid="4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5" grpId="0" animBg="1"/>
      <p:bldP spid="56" grpId="0" animBg="1"/>
      <p:bldP spid="68" grpId="0" animBg="1"/>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a:xfrm>
            <a:off x="2589213" y="183910"/>
            <a:ext cx="8915399" cy="959641"/>
          </a:xfrm>
        </p:spPr>
        <p:txBody>
          <a:bodyPr>
            <a:normAutofit/>
          </a:bodyPr>
          <a:lstStyle/>
          <a:p>
            <a:r>
              <a:rPr lang="es-EC"/>
              <a:t>Ventajas</a:t>
            </a:r>
          </a:p>
        </p:txBody>
      </p:sp>
      <p:sp>
        <p:nvSpPr>
          <p:cNvPr id="3" name="Subtítulo 2">
            <a:extLst>
              <a:ext uri="{FF2B5EF4-FFF2-40B4-BE49-F238E27FC236}">
                <a16:creationId xmlns:a16="http://schemas.microsoft.com/office/drawing/2014/main" id="{D6757736-7C5B-0542-8C90-DC7B3AF50080}"/>
              </a:ext>
            </a:extLst>
          </p:cNvPr>
          <p:cNvSpPr>
            <a:spLocks noGrp="1"/>
          </p:cNvSpPr>
          <p:nvPr>
            <p:ph type="subTitle" idx="1"/>
          </p:nvPr>
        </p:nvSpPr>
        <p:spPr>
          <a:xfrm>
            <a:off x="2589213" y="1311514"/>
            <a:ext cx="8915399" cy="5135586"/>
          </a:xfrm>
        </p:spPr>
        <p:txBody>
          <a:bodyPr>
            <a:normAutofit fontScale="77500" lnSpcReduction="20000"/>
          </a:bodyPr>
          <a:lstStyle/>
          <a:p>
            <a:pPr marL="285750" indent="-285750">
              <a:buFont typeface="Arial" panose="020B0604020202020204" pitchFamily="34" charset="0"/>
              <a:buChar char="•"/>
            </a:pPr>
            <a:r>
              <a:rPr lang="es-EC" dirty="0"/>
              <a:t>Control total de garantías</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Sistema de Rastreo e Inmobilización del vehículo</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Apertura de Seguros</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Kilometraje controlado por computador vehículo</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Consumo de combustible real</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Servicio de Talleres óptimo envio de DTCS y Alertas de Mantenimiento</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Aumento de ventas Servicio Talleres </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Tiempos de instalación mas cortos</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Inteligencia Artificial (IA) para el control de Reportes y Rutas</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endParaRPr lang="es-EC" dirty="0"/>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2259850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a:xfrm>
            <a:off x="2589213" y="183910"/>
            <a:ext cx="8915399" cy="959641"/>
          </a:xfrm>
        </p:spPr>
        <p:txBody>
          <a:bodyPr>
            <a:normAutofit/>
          </a:bodyPr>
          <a:lstStyle/>
          <a:p>
            <a:r>
              <a:rPr lang="es-EC"/>
              <a:t>Ventajas</a:t>
            </a:r>
          </a:p>
        </p:txBody>
      </p:sp>
      <p:sp>
        <p:nvSpPr>
          <p:cNvPr id="3" name="Subtítulo 2">
            <a:extLst>
              <a:ext uri="{FF2B5EF4-FFF2-40B4-BE49-F238E27FC236}">
                <a16:creationId xmlns:a16="http://schemas.microsoft.com/office/drawing/2014/main" id="{D6757736-7C5B-0542-8C90-DC7B3AF50080}"/>
              </a:ext>
            </a:extLst>
          </p:cNvPr>
          <p:cNvSpPr>
            <a:spLocks noGrp="1"/>
          </p:cNvSpPr>
          <p:nvPr>
            <p:ph type="subTitle" idx="1"/>
          </p:nvPr>
        </p:nvSpPr>
        <p:spPr>
          <a:xfrm>
            <a:off x="2589213" y="1311514"/>
            <a:ext cx="8915399" cy="5135586"/>
          </a:xfrm>
        </p:spPr>
        <p:txBody>
          <a:bodyPr>
            <a:normAutofit lnSpcReduction="10000"/>
          </a:bodyPr>
          <a:lstStyle/>
          <a:p>
            <a:pPr marL="285750" indent="-285750">
              <a:buFont typeface="Arial" panose="020B0604020202020204" pitchFamily="34" charset="0"/>
              <a:buChar char="•"/>
            </a:pPr>
            <a:r>
              <a:rPr lang="es-EC" dirty="0"/>
              <a:t>Fidelización de la Marca</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Mejora servicio Posventa 0 Errores en llamados a Mantenimiento</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Historial de Mantenimiento Vehículos</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Retroalimentación fallas más comunes</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Codigos de falla enviados por Email, SMS o Llamada</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Planes de Mantenimiento aterrizado a nuestra región</a:t>
            </a:r>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r>
              <a:rPr lang="es-EC" dirty="0"/>
              <a:t>Plataforma propia y aplicaciones acorde a la marca</a:t>
            </a:r>
          </a:p>
          <a:p>
            <a:endParaRPr lang="es-EC" dirty="0"/>
          </a:p>
          <a:p>
            <a:pPr marL="285750" indent="-285750">
              <a:buFont typeface="Arial" panose="020B0604020202020204" pitchFamily="34" charset="0"/>
              <a:buChar char="•"/>
            </a:pPr>
            <a:endParaRPr lang="es-EC" dirty="0"/>
          </a:p>
          <a:p>
            <a:pPr marL="285750" indent="-285750">
              <a:buFont typeface="Arial" panose="020B0604020202020204" pitchFamily="34" charset="0"/>
              <a:buChar char="•"/>
            </a:pPr>
            <a:endParaRPr lang="es-EC" dirty="0"/>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3531875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a:xfrm>
            <a:off x="2589213" y="4068447"/>
            <a:ext cx="8915399" cy="1055605"/>
          </a:xfrm>
        </p:spPr>
        <p:txBody>
          <a:bodyPr>
            <a:normAutofit fontScale="90000"/>
          </a:bodyPr>
          <a:lstStyle/>
          <a:p>
            <a:r>
              <a:rPr lang="es-EC" dirty="0"/>
              <a:t>Propuesta </a:t>
            </a:r>
            <a:br>
              <a:rPr lang="es-EC" dirty="0"/>
            </a:br>
            <a:r>
              <a:rPr lang="es-EC" dirty="0"/>
              <a:t>Económica</a:t>
            </a:r>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2271719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graphicFrame>
        <p:nvGraphicFramePr>
          <p:cNvPr id="9" name="Object 8">
            <a:extLst>
              <a:ext uri="{FF2B5EF4-FFF2-40B4-BE49-F238E27FC236}">
                <a16:creationId xmlns:a16="http://schemas.microsoft.com/office/drawing/2014/main" id="{D7167A91-F50E-604B-8F54-D9144F083448}"/>
              </a:ext>
            </a:extLst>
          </p:cNvPr>
          <p:cNvGraphicFramePr>
            <a:graphicFrameLocks noChangeAspect="1"/>
          </p:cNvGraphicFramePr>
          <p:nvPr>
            <p:extLst>
              <p:ext uri="{D42A27DB-BD31-4B8C-83A1-F6EECF244321}">
                <p14:modId xmlns:p14="http://schemas.microsoft.com/office/powerpoint/2010/main" val="201215476"/>
              </p:ext>
            </p:extLst>
          </p:nvPr>
        </p:nvGraphicFramePr>
        <p:xfrm>
          <a:off x="338900" y="3027362"/>
          <a:ext cx="10227500" cy="915245"/>
        </p:xfrm>
        <a:graphic>
          <a:graphicData uri="http://schemas.openxmlformats.org/presentationml/2006/ole">
            <mc:AlternateContent xmlns:mc="http://schemas.openxmlformats.org/markup-compatibility/2006">
              <mc:Choice xmlns:v="urn:schemas-microsoft-com:vml" Requires="v">
                <p:oleObj spid="_x0000_s1030" name="Worksheet" r:id="rId3" imgW="8940800" imgH="800100" progId="Excel.Sheet.12">
                  <p:embed/>
                </p:oleObj>
              </mc:Choice>
              <mc:Fallback>
                <p:oleObj name="Worksheet" r:id="rId3" imgW="8940800" imgH="800100" progId="Excel.Sheet.12">
                  <p:embed/>
                  <p:pic>
                    <p:nvPicPr>
                      <p:cNvPr id="0" name=""/>
                      <p:cNvPicPr/>
                      <p:nvPr/>
                    </p:nvPicPr>
                    <p:blipFill>
                      <a:blip r:embed="rId4"/>
                      <a:stretch>
                        <a:fillRect/>
                      </a:stretch>
                    </p:blipFill>
                    <p:spPr>
                      <a:xfrm>
                        <a:off x="338900" y="3027362"/>
                        <a:ext cx="10227500" cy="915245"/>
                      </a:xfrm>
                      <a:prstGeom prst="rect">
                        <a:avLst/>
                      </a:prstGeom>
                    </p:spPr>
                  </p:pic>
                </p:oleObj>
              </mc:Fallback>
            </mc:AlternateContent>
          </a:graphicData>
        </a:graphic>
      </p:graphicFrame>
    </p:spTree>
    <p:extLst>
      <p:ext uri="{BB962C8B-B14F-4D97-AF65-F5344CB8AC3E}">
        <p14:creationId xmlns:p14="http://schemas.microsoft.com/office/powerpoint/2010/main" val="105536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graphicFrame>
        <p:nvGraphicFramePr>
          <p:cNvPr id="6" name="Object 5">
            <a:extLst>
              <a:ext uri="{FF2B5EF4-FFF2-40B4-BE49-F238E27FC236}">
                <a16:creationId xmlns:a16="http://schemas.microsoft.com/office/drawing/2014/main" id="{B49D493C-957E-CB4A-B3C0-7203C5802FBC}"/>
              </a:ext>
            </a:extLst>
          </p:cNvPr>
          <p:cNvGraphicFramePr>
            <a:graphicFrameLocks noChangeAspect="1"/>
          </p:cNvGraphicFramePr>
          <p:nvPr>
            <p:extLst>
              <p:ext uri="{D42A27DB-BD31-4B8C-83A1-F6EECF244321}">
                <p14:modId xmlns:p14="http://schemas.microsoft.com/office/powerpoint/2010/main" val="72091602"/>
              </p:ext>
            </p:extLst>
          </p:nvPr>
        </p:nvGraphicFramePr>
        <p:xfrm>
          <a:off x="1625600" y="2449513"/>
          <a:ext cx="8940800" cy="1955800"/>
        </p:xfrm>
        <a:graphic>
          <a:graphicData uri="http://schemas.openxmlformats.org/presentationml/2006/ole">
            <mc:AlternateContent xmlns:mc="http://schemas.openxmlformats.org/markup-compatibility/2006">
              <mc:Choice xmlns:v="urn:schemas-microsoft-com:vml" Requires="v">
                <p:oleObj spid="_x0000_s3082" name="Worksheet" r:id="rId3" imgW="8940800" imgH="1955800" progId="Excel.Sheet.12">
                  <p:embed/>
                </p:oleObj>
              </mc:Choice>
              <mc:Fallback>
                <p:oleObj name="Worksheet" r:id="rId3" imgW="8940800" imgH="1955800" progId="Excel.Sheet.12">
                  <p:embed/>
                  <p:pic>
                    <p:nvPicPr>
                      <p:cNvPr id="0" name=""/>
                      <p:cNvPicPr/>
                      <p:nvPr/>
                    </p:nvPicPr>
                    <p:blipFill>
                      <a:blip r:embed="rId4"/>
                      <a:stretch>
                        <a:fillRect/>
                      </a:stretch>
                    </p:blipFill>
                    <p:spPr>
                      <a:xfrm>
                        <a:off x="1625600" y="2449513"/>
                        <a:ext cx="8940800" cy="19558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F5B4E181-5257-B343-B211-582C418973BD}"/>
              </a:ext>
            </a:extLst>
          </p:cNvPr>
          <p:cNvGraphicFramePr>
            <a:graphicFrameLocks noChangeAspect="1"/>
          </p:cNvGraphicFramePr>
          <p:nvPr>
            <p:extLst>
              <p:ext uri="{D42A27DB-BD31-4B8C-83A1-F6EECF244321}">
                <p14:modId xmlns:p14="http://schemas.microsoft.com/office/powerpoint/2010/main" val="1520629367"/>
              </p:ext>
            </p:extLst>
          </p:nvPr>
        </p:nvGraphicFramePr>
        <p:xfrm>
          <a:off x="1625600" y="1826615"/>
          <a:ext cx="8940800" cy="254000"/>
        </p:xfrm>
        <a:graphic>
          <a:graphicData uri="http://schemas.openxmlformats.org/presentationml/2006/ole">
            <mc:AlternateContent xmlns:mc="http://schemas.openxmlformats.org/markup-compatibility/2006">
              <mc:Choice xmlns:v="urn:schemas-microsoft-com:vml" Requires="v">
                <p:oleObj spid="_x0000_s3083" name="Worksheet" r:id="rId5" imgW="8940800" imgH="254000" progId="Excel.Sheet.12">
                  <p:embed/>
                </p:oleObj>
              </mc:Choice>
              <mc:Fallback>
                <p:oleObj name="Worksheet" r:id="rId5" imgW="8940800" imgH="254000" progId="Excel.Sheet.12">
                  <p:embed/>
                  <p:pic>
                    <p:nvPicPr>
                      <p:cNvPr id="0" name=""/>
                      <p:cNvPicPr/>
                      <p:nvPr/>
                    </p:nvPicPr>
                    <p:blipFill>
                      <a:blip r:embed="rId6"/>
                      <a:stretch>
                        <a:fillRect/>
                      </a:stretch>
                    </p:blipFill>
                    <p:spPr>
                      <a:xfrm>
                        <a:off x="1625600" y="1826615"/>
                        <a:ext cx="8940800" cy="254000"/>
                      </a:xfrm>
                      <a:prstGeom prst="rect">
                        <a:avLst/>
                      </a:prstGeom>
                    </p:spPr>
                  </p:pic>
                </p:oleObj>
              </mc:Fallback>
            </mc:AlternateContent>
          </a:graphicData>
        </a:graphic>
      </p:graphicFrame>
    </p:spTree>
    <p:extLst>
      <p:ext uri="{BB962C8B-B14F-4D97-AF65-F5344CB8AC3E}">
        <p14:creationId xmlns:p14="http://schemas.microsoft.com/office/powerpoint/2010/main" val="247753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graphicFrame>
        <p:nvGraphicFramePr>
          <p:cNvPr id="7" name="Object 6">
            <a:extLst>
              <a:ext uri="{FF2B5EF4-FFF2-40B4-BE49-F238E27FC236}">
                <a16:creationId xmlns:a16="http://schemas.microsoft.com/office/drawing/2014/main" id="{C88A801A-46A5-DE4F-B392-91D6354AF4D8}"/>
              </a:ext>
            </a:extLst>
          </p:cNvPr>
          <p:cNvGraphicFramePr>
            <a:graphicFrameLocks noChangeAspect="1"/>
          </p:cNvGraphicFramePr>
          <p:nvPr>
            <p:extLst>
              <p:ext uri="{D42A27DB-BD31-4B8C-83A1-F6EECF244321}">
                <p14:modId xmlns:p14="http://schemas.microsoft.com/office/powerpoint/2010/main" val="2680528953"/>
              </p:ext>
            </p:extLst>
          </p:nvPr>
        </p:nvGraphicFramePr>
        <p:xfrm>
          <a:off x="1625600" y="2665413"/>
          <a:ext cx="8940800" cy="1524000"/>
        </p:xfrm>
        <a:graphic>
          <a:graphicData uri="http://schemas.openxmlformats.org/presentationml/2006/ole">
            <mc:AlternateContent xmlns:mc="http://schemas.openxmlformats.org/markup-compatibility/2006">
              <mc:Choice xmlns:v="urn:schemas-microsoft-com:vml" Requires="v">
                <p:oleObj spid="_x0000_s2058" name="Worksheet" r:id="rId3" imgW="8940800" imgH="1524000" progId="Excel.Sheet.12">
                  <p:embed/>
                </p:oleObj>
              </mc:Choice>
              <mc:Fallback>
                <p:oleObj name="Worksheet" r:id="rId3" imgW="8940800" imgH="1524000" progId="Excel.Sheet.12">
                  <p:embed/>
                  <p:pic>
                    <p:nvPicPr>
                      <p:cNvPr id="0" name=""/>
                      <p:cNvPicPr/>
                      <p:nvPr/>
                    </p:nvPicPr>
                    <p:blipFill>
                      <a:blip r:embed="rId4"/>
                      <a:stretch>
                        <a:fillRect/>
                      </a:stretch>
                    </p:blipFill>
                    <p:spPr>
                      <a:xfrm>
                        <a:off x="1625600" y="2665413"/>
                        <a:ext cx="8940800" cy="15240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AB4DB03D-CB51-F64F-ACF7-0A9615F97280}"/>
              </a:ext>
            </a:extLst>
          </p:cNvPr>
          <p:cNvGraphicFramePr>
            <a:graphicFrameLocks noChangeAspect="1"/>
          </p:cNvGraphicFramePr>
          <p:nvPr>
            <p:extLst>
              <p:ext uri="{D42A27DB-BD31-4B8C-83A1-F6EECF244321}">
                <p14:modId xmlns:p14="http://schemas.microsoft.com/office/powerpoint/2010/main" val="3519122075"/>
              </p:ext>
            </p:extLst>
          </p:nvPr>
        </p:nvGraphicFramePr>
        <p:xfrm>
          <a:off x="1625600" y="1826615"/>
          <a:ext cx="8940800" cy="254000"/>
        </p:xfrm>
        <a:graphic>
          <a:graphicData uri="http://schemas.openxmlformats.org/presentationml/2006/ole">
            <mc:AlternateContent xmlns:mc="http://schemas.openxmlformats.org/markup-compatibility/2006">
              <mc:Choice xmlns:v="urn:schemas-microsoft-com:vml" Requires="v">
                <p:oleObj spid="_x0000_s2059" name="Worksheet" r:id="rId5" imgW="8940800" imgH="254000" progId="Excel.Sheet.12">
                  <p:embed/>
                </p:oleObj>
              </mc:Choice>
              <mc:Fallback>
                <p:oleObj name="Worksheet" r:id="rId5" imgW="8940800" imgH="254000" progId="Excel.Sheet.12">
                  <p:embed/>
                  <p:pic>
                    <p:nvPicPr>
                      <p:cNvPr id="8" name="Object 7">
                        <a:extLst>
                          <a:ext uri="{FF2B5EF4-FFF2-40B4-BE49-F238E27FC236}">
                            <a16:creationId xmlns:a16="http://schemas.microsoft.com/office/drawing/2014/main" id="{F5B4E181-5257-B343-B211-582C418973BD}"/>
                          </a:ext>
                        </a:extLst>
                      </p:cNvPr>
                      <p:cNvPicPr/>
                      <p:nvPr/>
                    </p:nvPicPr>
                    <p:blipFill>
                      <a:blip r:embed="rId6"/>
                      <a:stretch>
                        <a:fillRect/>
                      </a:stretch>
                    </p:blipFill>
                    <p:spPr>
                      <a:xfrm>
                        <a:off x="1625600" y="1826615"/>
                        <a:ext cx="8940800" cy="254000"/>
                      </a:xfrm>
                      <a:prstGeom prst="rect">
                        <a:avLst/>
                      </a:prstGeom>
                    </p:spPr>
                  </p:pic>
                </p:oleObj>
              </mc:Fallback>
            </mc:AlternateContent>
          </a:graphicData>
        </a:graphic>
      </p:graphicFrame>
    </p:spTree>
    <p:extLst>
      <p:ext uri="{BB962C8B-B14F-4D97-AF65-F5344CB8AC3E}">
        <p14:creationId xmlns:p14="http://schemas.microsoft.com/office/powerpoint/2010/main" val="309490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a:xfrm>
            <a:off x="2589213" y="4068447"/>
            <a:ext cx="8915399" cy="1055605"/>
          </a:xfrm>
        </p:spPr>
        <p:txBody>
          <a:bodyPr/>
          <a:lstStyle/>
          <a:p>
            <a:r>
              <a:rPr lang="es-EC"/>
              <a:t>Fin</a:t>
            </a:r>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2902084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
        <p:nvSpPr>
          <p:cNvPr id="18" name="Subtítulo 2">
            <a:extLst>
              <a:ext uri="{FF2B5EF4-FFF2-40B4-BE49-F238E27FC236}">
                <a16:creationId xmlns:a16="http://schemas.microsoft.com/office/drawing/2014/main" id="{0060F9E1-0C37-9543-B0A7-94407ABC95F7}"/>
              </a:ext>
            </a:extLst>
          </p:cNvPr>
          <p:cNvSpPr>
            <a:spLocks noGrp="1"/>
          </p:cNvSpPr>
          <p:nvPr>
            <p:ph type="subTitle" idx="1"/>
          </p:nvPr>
        </p:nvSpPr>
        <p:spPr>
          <a:xfrm>
            <a:off x="905380" y="3205974"/>
            <a:ext cx="8305528" cy="3194825"/>
          </a:xfrm>
        </p:spPr>
        <p:txBody>
          <a:bodyPr>
            <a:normAutofit fontScale="92500" lnSpcReduction="10000"/>
          </a:bodyPr>
          <a:lstStyle/>
          <a:p>
            <a:pPr marL="285750" indent="-285750" algn="just">
              <a:buFont typeface="Arial" panose="020B0604020202020204" pitchFamily="34" charset="0"/>
              <a:buChar char="•"/>
            </a:pPr>
            <a:r>
              <a:rPr lang="es-EC"/>
              <a:t>Nuestra plataforma no es sólo un sistema de rastreo avanzado sino más bien un sistema de información completo para Consecionarios Automotrices, le brinda información en tiempo real ayudando al mantenimiento del vehículo, mejora del servicio de Talleres y Posventa.</a:t>
            </a:r>
          </a:p>
          <a:p>
            <a:pPr marL="285750" indent="-285750" algn="just">
              <a:buFont typeface="Arial" panose="020B0604020202020204" pitchFamily="34" charset="0"/>
              <a:buChar char="•"/>
            </a:pPr>
            <a:r>
              <a:rPr lang="es-EC" dirty="0"/>
              <a:t>Asegura además el sistema de garantías y permite al departamento financiero o instituciones financieras bloquear el vehículo.</a:t>
            </a:r>
          </a:p>
          <a:p>
            <a:pPr marL="285750" indent="-285750" algn="just">
              <a:buFont typeface="Arial" panose="020B0604020202020204" pitchFamily="34" charset="0"/>
              <a:buChar char="•"/>
            </a:pPr>
            <a:r>
              <a:rPr lang="es-EC" dirty="0"/>
              <a:t>En el área de seguridad y monitoreo permite rastrear el vehículo en tiempo real, ademas envía alertas vía sms y correo electrónico, cuenta con sistema de geocercas y permite tener el control total de su información para la operación de cualquier tipo de empresa o negocio, a traves de reportería avanzada.</a:t>
            </a:r>
          </a:p>
        </p:txBody>
      </p:sp>
      <p:pic>
        <p:nvPicPr>
          <p:cNvPr id="11" name="Imagen 10">
            <a:extLst>
              <a:ext uri="{FF2B5EF4-FFF2-40B4-BE49-F238E27FC236}">
                <a16:creationId xmlns:a16="http://schemas.microsoft.com/office/drawing/2014/main" id="{D22B1695-5D8D-2A41-ABAD-F6E39F492FEE}"/>
              </a:ext>
            </a:extLst>
          </p:cNvPr>
          <p:cNvPicPr>
            <a:picLocks noChangeAspect="1"/>
          </p:cNvPicPr>
          <p:nvPr/>
        </p:nvPicPr>
        <p:blipFill>
          <a:blip r:embed="rId2"/>
          <a:stretch>
            <a:fillRect/>
          </a:stretch>
        </p:blipFill>
        <p:spPr>
          <a:xfrm>
            <a:off x="7672622" y="1551748"/>
            <a:ext cx="3716020" cy="1397000"/>
          </a:xfrm>
          <a:prstGeom prst="rect">
            <a:avLst/>
          </a:prstGeom>
        </p:spPr>
      </p:pic>
      <p:pic>
        <p:nvPicPr>
          <p:cNvPr id="12" name="Imagen 11">
            <a:extLst>
              <a:ext uri="{FF2B5EF4-FFF2-40B4-BE49-F238E27FC236}">
                <a16:creationId xmlns:a16="http://schemas.microsoft.com/office/drawing/2014/main" id="{E3A40CAC-0256-2242-9841-B4AF8AF8FCF7}"/>
              </a:ext>
            </a:extLst>
          </p:cNvPr>
          <p:cNvPicPr>
            <a:picLocks noChangeAspect="1"/>
          </p:cNvPicPr>
          <p:nvPr/>
        </p:nvPicPr>
        <p:blipFill>
          <a:blip r:embed="rId3"/>
          <a:stretch>
            <a:fillRect/>
          </a:stretch>
        </p:blipFill>
        <p:spPr>
          <a:xfrm>
            <a:off x="8565141" y="357835"/>
            <a:ext cx="1746250" cy="1327150"/>
          </a:xfrm>
          <a:prstGeom prst="rect">
            <a:avLst/>
          </a:prstGeom>
        </p:spPr>
      </p:pic>
      <p:sp>
        <p:nvSpPr>
          <p:cNvPr id="13" name="Título 1">
            <a:extLst>
              <a:ext uri="{FF2B5EF4-FFF2-40B4-BE49-F238E27FC236}">
                <a16:creationId xmlns:a16="http://schemas.microsoft.com/office/drawing/2014/main" id="{CF68AD59-BD45-2B44-973A-F23C084F6E76}"/>
              </a:ext>
            </a:extLst>
          </p:cNvPr>
          <p:cNvSpPr>
            <a:spLocks noGrp="1"/>
          </p:cNvSpPr>
          <p:nvPr>
            <p:ph type="ctrTitle"/>
          </p:nvPr>
        </p:nvSpPr>
        <p:spPr>
          <a:xfrm>
            <a:off x="849621" y="548626"/>
            <a:ext cx="8915399" cy="2262781"/>
          </a:xfrm>
        </p:spPr>
        <p:txBody>
          <a:bodyPr/>
          <a:lstStyle/>
          <a:p>
            <a:r>
              <a:rPr lang="es-EC"/>
              <a:t>Campo de Acción</a:t>
            </a:r>
          </a:p>
        </p:txBody>
      </p:sp>
    </p:spTree>
    <p:extLst>
      <p:ext uri="{BB962C8B-B14F-4D97-AF65-F5344CB8AC3E}">
        <p14:creationId xmlns:p14="http://schemas.microsoft.com/office/powerpoint/2010/main" val="779491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endCondLst>
                                    <p:cond evt="onNext" delay="0">
                                      <p:tgtEl>
                                        <p:sldTgt/>
                                      </p:tgtEl>
                                    </p:cond>
                                  </p:endCondLst>
                                  <p:childTnLst>
                                    <p:animEffect transition="out" filter="fade">
                                      <p:cBhvr>
                                        <p:cTn id="6" dur="5000" tmFilter="0, 0; .2, .5; .8, .5; 1, 0"/>
                                        <p:tgtEl>
                                          <p:spTgt spid="12"/>
                                        </p:tgtEl>
                                      </p:cBhvr>
                                    </p:animEffect>
                                    <p:animScale>
                                      <p:cBhvr>
                                        <p:cTn id="7" dur="250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p:txBody>
          <a:bodyPr/>
          <a:lstStyle/>
          <a:p>
            <a:r>
              <a:rPr lang="es-EC"/>
              <a:t>Componentes</a:t>
            </a:r>
          </a:p>
        </p:txBody>
      </p:sp>
      <p:sp>
        <p:nvSpPr>
          <p:cNvPr id="3" name="Subtítulo 2">
            <a:extLst>
              <a:ext uri="{FF2B5EF4-FFF2-40B4-BE49-F238E27FC236}">
                <a16:creationId xmlns:a16="http://schemas.microsoft.com/office/drawing/2014/main" id="{D6757736-7C5B-0542-8C90-DC7B3AF50080}"/>
              </a:ext>
            </a:extLst>
          </p:cNvPr>
          <p:cNvSpPr>
            <a:spLocks noGrp="1"/>
          </p:cNvSpPr>
          <p:nvPr>
            <p:ph type="subTitle" idx="1"/>
          </p:nvPr>
        </p:nvSpPr>
        <p:spPr/>
        <p:txBody>
          <a:bodyPr/>
          <a:lstStyle/>
          <a:p>
            <a:r>
              <a:rPr lang="es-EC"/>
              <a:t>Primarios</a:t>
            </a:r>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571586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2868706" y="495298"/>
            <a:ext cx="1510350" cy="923330"/>
          </a:xfrm>
          <a:prstGeom prst="rect">
            <a:avLst/>
          </a:prstGeom>
          <a:noFill/>
        </p:spPr>
        <p:txBody>
          <a:bodyPr wrap="none" rtlCol="0">
            <a:spAutoFit/>
          </a:bodyPr>
          <a:lstStyle/>
          <a:p>
            <a:r>
              <a:rPr lang="es-EC"/>
              <a:t>Servidor de </a:t>
            </a:r>
          </a:p>
          <a:p>
            <a:r>
              <a:rPr lang="es-EC"/>
              <a:t>Rastreo</a:t>
            </a:r>
          </a:p>
          <a:p>
            <a:endParaRPr lang="es-EC"/>
          </a:p>
        </p:txBody>
      </p:sp>
      <p:sp>
        <p:nvSpPr>
          <p:cNvPr id="13" name="CuadroTexto 12">
            <a:extLst>
              <a:ext uri="{FF2B5EF4-FFF2-40B4-BE49-F238E27FC236}">
                <a16:creationId xmlns:a16="http://schemas.microsoft.com/office/drawing/2014/main" id="{0187791C-34DD-834B-B420-E4B8DD82AAD0}"/>
              </a:ext>
            </a:extLst>
          </p:cNvPr>
          <p:cNvSpPr txBox="1"/>
          <p:nvPr/>
        </p:nvSpPr>
        <p:spPr>
          <a:xfrm>
            <a:off x="2727851" y="4446154"/>
            <a:ext cx="1212191" cy="369332"/>
          </a:xfrm>
          <a:prstGeom prst="rect">
            <a:avLst/>
          </a:prstGeom>
          <a:noFill/>
        </p:spPr>
        <p:txBody>
          <a:bodyPr wrap="none" rtlCol="0">
            <a:spAutoFit/>
          </a:bodyPr>
          <a:lstStyle/>
          <a:p>
            <a:r>
              <a:rPr lang="es-EC" dirty="0"/>
              <a:t>Vehículo</a:t>
            </a:r>
          </a:p>
        </p:txBody>
      </p:sp>
      <p:pic>
        <p:nvPicPr>
          <p:cNvPr id="14" name="Imagen 13">
            <a:extLst>
              <a:ext uri="{FF2B5EF4-FFF2-40B4-BE49-F238E27FC236}">
                <a16:creationId xmlns:a16="http://schemas.microsoft.com/office/drawing/2014/main" id="{58366440-6F1B-1C40-AD81-740E5C78F5A9}"/>
              </a:ext>
            </a:extLst>
          </p:cNvPr>
          <p:cNvPicPr>
            <a:picLocks noChangeAspect="1"/>
          </p:cNvPicPr>
          <p:nvPr/>
        </p:nvPicPr>
        <p:blipFill>
          <a:blip r:embed="rId2"/>
          <a:stretch>
            <a:fillRect/>
          </a:stretch>
        </p:blipFill>
        <p:spPr>
          <a:xfrm>
            <a:off x="8349275" y="4767171"/>
            <a:ext cx="1094236" cy="925025"/>
          </a:xfrm>
          <a:prstGeom prst="rect">
            <a:avLst/>
          </a:prstGeom>
        </p:spPr>
      </p:pic>
      <p:sp>
        <p:nvSpPr>
          <p:cNvPr id="16" name="CuadroTexto 15">
            <a:extLst>
              <a:ext uri="{FF2B5EF4-FFF2-40B4-BE49-F238E27FC236}">
                <a16:creationId xmlns:a16="http://schemas.microsoft.com/office/drawing/2014/main" id="{06E4C747-82CE-594F-8D96-E701C5018549}"/>
              </a:ext>
            </a:extLst>
          </p:cNvPr>
          <p:cNvSpPr txBox="1"/>
          <p:nvPr/>
        </p:nvSpPr>
        <p:spPr>
          <a:xfrm>
            <a:off x="7852001" y="4284789"/>
            <a:ext cx="1592103" cy="369332"/>
          </a:xfrm>
          <a:prstGeom prst="rect">
            <a:avLst/>
          </a:prstGeom>
          <a:noFill/>
        </p:spPr>
        <p:txBody>
          <a:bodyPr wrap="none" rtlCol="0">
            <a:spAutoFit/>
          </a:bodyPr>
          <a:lstStyle/>
          <a:p>
            <a:r>
              <a:rPr lang="es-EC"/>
              <a:t>Plan Celular </a:t>
            </a:r>
          </a:p>
        </p:txBody>
      </p:sp>
      <p:sp>
        <p:nvSpPr>
          <p:cNvPr id="22" name="CuadroTexto 21">
            <a:extLst>
              <a:ext uri="{FF2B5EF4-FFF2-40B4-BE49-F238E27FC236}">
                <a16:creationId xmlns:a16="http://schemas.microsoft.com/office/drawing/2014/main" id="{1D405CA5-1E7A-9845-B0EF-BA6CBDF8BF25}"/>
              </a:ext>
            </a:extLst>
          </p:cNvPr>
          <p:cNvSpPr txBox="1"/>
          <p:nvPr/>
        </p:nvSpPr>
        <p:spPr>
          <a:xfrm>
            <a:off x="7817224" y="495298"/>
            <a:ext cx="3937296" cy="646331"/>
          </a:xfrm>
          <a:prstGeom prst="rect">
            <a:avLst/>
          </a:prstGeom>
          <a:noFill/>
        </p:spPr>
        <p:txBody>
          <a:bodyPr wrap="none" rtlCol="0">
            <a:spAutoFit/>
          </a:bodyPr>
          <a:lstStyle/>
          <a:p>
            <a:r>
              <a:rPr lang="es-EC"/>
              <a:t>Dispositivo GPS + GSM + OBDII + Y</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2223247"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sp>
        <p:nvSpPr>
          <p:cNvPr id="28" name="Elipse 27">
            <a:extLst>
              <a:ext uri="{FF2B5EF4-FFF2-40B4-BE49-F238E27FC236}">
                <a16:creationId xmlns:a16="http://schemas.microsoft.com/office/drawing/2014/main" id="{D52A18C0-0A99-EC47-9301-4089C35CBB4F}"/>
              </a:ext>
            </a:extLst>
          </p:cNvPr>
          <p:cNvSpPr/>
          <p:nvPr/>
        </p:nvSpPr>
        <p:spPr>
          <a:xfrm>
            <a:off x="7225553"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2</a:t>
            </a:r>
          </a:p>
        </p:txBody>
      </p:sp>
      <p:sp>
        <p:nvSpPr>
          <p:cNvPr id="29" name="Elipse 28">
            <a:extLst>
              <a:ext uri="{FF2B5EF4-FFF2-40B4-BE49-F238E27FC236}">
                <a16:creationId xmlns:a16="http://schemas.microsoft.com/office/drawing/2014/main" id="{2939FCDE-ACF9-E848-B71D-6CC563455778}"/>
              </a:ext>
            </a:extLst>
          </p:cNvPr>
          <p:cNvSpPr/>
          <p:nvPr/>
        </p:nvSpPr>
        <p:spPr>
          <a:xfrm>
            <a:off x="2223247" y="4371414"/>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3</a:t>
            </a:r>
          </a:p>
        </p:txBody>
      </p:sp>
      <p:sp>
        <p:nvSpPr>
          <p:cNvPr id="30" name="Elipse 29">
            <a:extLst>
              <a:ext uri="{FF2B5EF4-FFF2-40B4-BE49-F238E27FC236}">
                <a16:creationId xmlns:a16="http://schemas.microsoft.com/office/drawing/2014/main" id="{32D2DF18-4CC1-3C45-A818-D41418898AE8}"/>
              </a:ext>
            </a:extLst>
          </p:cNvPr>
          <p:cNvSpPr/>
          <p:nvPr/>
        </p:nvSpPr>
        <p:spPr>
          <a:xfrm>
            <a:off x="7225553" y="4371414"/>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4</a:t>
            </a:r>
          </a:p>
        </p:txBody>
      </p:sp>
      <p:pic>
        <p:nvPicPr>
          <p:cNvPr id="3" name="Imagen 2">
            <a:extLst>
              <a:ext uri="{FF2B5EF4-FFF2-40B4-BE49-F238E27FC236}">
                <a16:creationId xmlns:a16="http://schemas.microsoft.com/office/drawing/2014/main" id="{F7C2D6E7-BF73-3148-B1FD-A645861E1FFB}"/>
              </a:ext>
            </a:extLst>
          </p:cNvPr>
          <p:cNvPicPr>
            <a:picLocks noChangeAspect="1"/>
          </p:cNvPicPr>
          <p:nvPr/>
        </p:nvPicPr>
        <p:blipFill>
          <a:blip r:embed="rId3"/>
          <a:stretch>
            <a:fillRect/>
          </a:stretch>
        </p:blipFill>
        <p:spPr>
          <a:xfrm>
            <a:off x="7997021" y="1418628"/>
            <a:ext cx="1926140" cy="1926140"/>
          </a:xfrm>
          <a:prstGeom prst="rect">
            <a:avLst/>
          </a:prstGeom>
        </p:spPr>
      </p:pic>
      <p:pic>
        <p:nvPicPr>
          <p:cNvPr id="7" name="Imagen 6">
            <a:extLst>
              <a:ext uri="{FF2B5EF4-FFF2-40B4-BE49-F238E27FC236}">
                <a16:creationId xmlns:a16="http://schemas.microsoft.com/office/drawing/2014/main" id="{E271393C-F1C7-AD47-B46E-629FA48E126E}"/>
              </a:ext>
            </a:extLst>
          </p:cNvPr>
          <p:cNvPicPr>
            <a:picLocks noChangeAspect="1"/>
          </p:cNvPicPr>
          <p:nvPr/>
        </p:nvPicPr>
        <p:blipFill>
          <a:blip r:embed="rId4"/>
          <a:stretch>
            <a:fillRect/>
          </a:stretch>
        </p:blipFill>
        <p:spPr>
          <a:xfrm>
            <a:off x="9680093" y="1475620"/>
            <a:ext cx="2223041" cy="1941247"/>
          </a:xfrm>
          <a:prstGeom prst="rect">
            <a:avLst/>
          </a:prstGeom>
        </p:spPr>
      </p:pic>
      <p:pic>
        <p:nvPicPr>
          <p:cNvPr id="23" name="Imagen 22">
            <a:extLst>
              <a:ext uri="{FF2B5EF4-FFF2-40B4-BE49-F238E27FC236}">
                <a16:creationId xmlns:a16="http://schemas.microsoft.com/office/drawing/2014/main" id="{78F79514-C466-564F-A016-FF762C36C458}"/>
              </a:ext>
            </a:extLst>
          </p:cNvPr>
          <p:cNvPicPr>
            <a:picLocks noChangeAspect="1"/>
          </p:cNvPicPr>
          <p:nvPr/>
        </p:nvPicPr>
        <p:blipFill>
          <a:blip r:embed="rId2"/>
          <a:stretch>
            <a:fillRect/>
          </a:stretch>
        </p:blipFill>
        <p:spPr>
          <a:xfrm>
            <a:off x="8078318" y="4767171"/>
            <a:ext cx="1094236" cy="925025"/>
          </a:xfrm>
          <a:prstGeom prst="rect">
            <a:avLst/>
          </a:prstGeom>
        </p:spPr>
      </p:pic>
      <p:pic>
        <p:nvPicPr>
          <p:cNvPr id="24" name="Imagen 23">
            <a:extLst>
              <a:ext uri="{FF2B5EF4-FFF2-40B4-BE49-F238E27FC236}">
                <a16:creationId xmlns:a16="http://schemas.microsoft.com/office/drawing/2014/main" id="{7E0191B3-397D-6F4B-86D9-C89A2CFE5C45}"/>
              </a:ext>
            </a:extLst>
          </p:cNvPr>
          <p:cNvPicPr>
            <a:picLocks noChangeAspect="1"/>
          </p:cNvPicPr>
          <p:nvPr/>
        </p:nvPicPr>
        <p:blipFill>
          <a:blip r:embed="rId2"/>
          <a:stretch>
            <a:fillRect/>
          </a:stretch>
        </p:blipFill>
        <p:spPr>
          <a:xfrm>
            <a:off x="7728258" y="4767171"/>
            <a:ext cx="1094236" cy="925025"/>
          </a:xfrm>
          <a:prstGeom prst="rect">
            <a:avLst/>
          </a:prstGeom>
        </p:spPr>
      </p:pic>
      <p:pic>
        <p:nvPicPr>
          <p:cNvPr id="18" name="Imagen 17">
            <a:extLst>
              <a:ext uri="{FF2B5EF4-FFF2-40B4-BE49-F238E27FC236}">
                <a16:creationId xmlns:a16="http://schemas.microsoft.com/office/drawing/2014/main" id="{0FA3C7EB-7FB2-B147-A619-9661E122A7DA}"/>
              </a:ext>
            </a:extLst>
          </p:cNvPr>
          <p:cNvPicPr>
            <a:picLocks noChangeAspect="1"/>
          </p:cNvPicPr>
          <p:nvPr/>
        </p:nvPicPr>
        <p:blipFill>
          <a:blip r:embed="rId5"/>
          <a:stretch>
            <a:fillRect/>
          </a:stretch>
        </p:blipFill>
        <p:spPr>
          <a:xfrm>
            <a:off x="2598904" y="1218812"/>
            <a:ext cx="3201264" cy="2210187"/>
          </a:xfrm>
          <a:prstGeom prst="rect">
            <a:avLst/>
          </a:prstGeom>
        </p:spPr>
      </p:pic>
      <p:pic>
        <p:nvPicPr>
          <p:cNvPr id="19" name="Imagen 8">
            <a:extLst>
              <a:ext uri="{FF2B5EF4-FFF2-40B4-BE49-F238E27FC236}">
                <a16:creationId xmlns:a16="http://schemas.microsoft.com/office/drawing/2014/main" id="{053CAF0E-BE2F-1B44-8CE0-AF987DF603B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96244" y="1386760"/>
            <a:ext cx="1494577" cy="1891097"/>
          </a:xfrm>
          <a:prstGeom prst="rect">
            <a:avLst/>
          </a:prstGeom>
        </p:spPr>
      </p:pic>
      <p:pic>
        <p:nvPicPr>
          <p:cNvPr id="4" name="Gráfico 3">
            <a:extLst>
              <a:ext uri="{FF2B5EF4-FFF2-40B4-BE49-F238E27FC236}">
                <a16:creationId xmlns:a16="http://schemas.microsoft.com/office/drawing/2014/main" id="{53B69E1D-D401-0A4F-9CC4-94E71A8FCE0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40612" y="4904099"/>
            <a:ext cx="2859556" cy="1719908"/>
          </a:xfrm>
          <a:prstGeom prst="rect">
            <a:avLst/>
          </a:prstGeom>
        </p:spPr>
      </p:pic>
    </p:spTree>
    <p:extLst>
      <p:ext uri="{BB962C8B-B14F-4D97-AF65-F5344CB8AC3E}">
        <p14:creationId xmlns:p14="http://schemas.microsoft.com/office/powerpoint/2010/main" val="4216187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35" presetClass="emph" presetSubtype="0" repeatCount="10000" fill="remove" nodeType="withEffect">
                                  <p:stCondLst>
                                    <p:cond delay="0"/>
                                  </p:stCondLst>
                                  <p:childTnLst>
                                    <p:anim calcmode="discrete" valueType="str">
                                      <p:cBhvr>
                                        <p:cTn id="38" dur="100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6" grpId="0"/>
      <p:bldP spid="22" grpId="0"/>
      <p:bldP spid="26" grpId="0" animBg="1"/>
      <p:bldP spid="28"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A9AEF-4D44-B740-94A4-B4A65A3B6DCD}"/>
              </a:ext>
            </a:extLst>
          </p:cNvPr>
          <p:cNvSpPr>
            <a:spLocks noGrp="1"/>
          </p:cNvSpPr>
          <p:nvPr>
            <p:ph type="ctrTitle"/>
          </p:nvPr>
        </p:nvSpPr>
        <p:spPr/>
        <p:txBody>
          <a:bodyPr/>
          <a:lstStyle/>
          <a:p>
            <a:r>
              <a:rPr lang="es-EC"/>
              <a:t>Plataforma Rastreo</a:t>
            </a:r>
          </a:p>
        </p:txBody>
      </p:sp>
      <p:sp>
        <p:nvSpPr>
          <p:cNvPr id="3" name="Subtítulo 2">
            <a:extLst>
              <a:ext uri="{FF2B5EF4-FFF2-40B4-BE49-F238E27FC236}">
                <a16:creationId xmlns:a16="http://schemas.microsoft.com/office/drawing/2014/main" id="{D6757736-7C5B-0542-8C90-DC7B3AF50080}"/>
              </a:ext>
            </a:extLst>
          </p:cNvPr>
          <p:cNvSpPr>
            <a:spLocks noGrp="1"/>
          </p:cNvSpPr>
          <p:nvPr>
            <p:ph type="subTitle" idx="1"/>
          </p:nvPr>
        </p:nvSpPr>
        <p:spPr/>
        <p:txBody>
          <a:bodyPr/>
          <a:lstStyle/>
          <a:p>
            <a:r>
              <a:rPr lang="es-EC"/>
              <a:t>Completa</a:t>
            </a:r>
          </a:p>
        </p:txBody>
      </p:sp>
      <p:sp>
        <p:nvSpPr>
          <p:cNvPr id="4" name="CuadroTexto 3">
            <a:extLst>
              <a:ext uri="{FF2B5EF4-FFF2-40B4-BE49-F238E27FC236}">
                <a16:creationId xmlns:a16="http://schemas.microsoft.com/office/drawing/2014/main" id="{6E59E0AB-2E0B-684E-A103-95214F2EFA2E}"/>
              </a:ext>
            </a:extLst>
          </p:cNvPr>
          <p:cNvSpPr txBox="1"/>
          <p:nvPr/>
        </p:nvSpPr>
        <p:spPr>
          <a:xfrm>
            <a:off x="7180729" y="179294"/>
            <a:ext cx="184731" cy="369332"/>
          </a:xfrm>
          <a:prstGeom prst="rect">
            <a:avLst/>
          </a:prstGeom>
          <a:noFill/>
        </p:spPr>
        <p:txBody>
          <a:bodyPr wrap="none" rtlCol="0">
            <a:spAutoFit/>
          </a:bodyPr>
          <a:lstStyle/>
          <a:p>
            <a:endParaRPr lang="es-EC"/>
          </a:p>
        </p:txBody>
      </p:sp>
    </p:spTree>
    <p:extLst>
      <p:ext uri="{BB962C8B-B14F-4D97-AF65-F5344CB8AC3E}">
        <p14:creationId xmlns:p14="http://schemas.microsoft.com/office/powerpoint/2010/main" val="624047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1259825" y="495298"/>
            <a:ext cx="1806905" cy="923330"/>
          </a:xfrm>
          <a:prstGeom prst="rect">
            <a:avLst/>
          </a:prstGeom>
          <a:noFill/>
        </p:spPr>
        <p:txBody>
          <a:bodyPr wrap="none" rtlCol="0">
            <a:spAutoFit/>
          </a:bodyPr>
          <a:lstStyle/>
          <a:p>
            <a:r>
              <a:rPr lang="es-EC"/>
              <a:t>Plataforma</a:t>
            </a:r>
          </a:p>
          <a:p>
            <a:r>
              <a:rPr lang="es-EC"/>
              <a:t>Rastreo + Mtto</a:t>
            </a:r>
          </a:p>
          <a:p>
            <a:endParaRPr lang="es-EC"/>
          </a:p>
        </p:txBody>
      </p:sp>
      <p:sp>
        <p:nvSpPr>
          <p:cNvPr id="16" name="CuadroTexto 15">
            <a:extLst>
              <a:ext uri="{FF2B5EF4-FFF2-40B4-BE49-F238E27FC236}">
                <a16:creationId xmlns:a16="http://schemas.microsoft.com/office/drawing/2014/main" id="{06E4C747-82CE-594F-8D96-E701C5018549}"/>
              </a:ext>
            </a:extLst>
          </p:cNvPr>
          <p:cNvSpPr txBox="1"/>
          <p:nvPr/>
        </p:nvSpPr>
        <p:spPr>
          <a:xfrm>
            <a:off x="4157022" y="4073601"/>
            <a:ext cx="1136850" cy="923330"/>
          </a:xfrm>
          <a:prstGeom prst="rect">
            <a:avLst/>
          </a:prstGeom>
          <a:noFill/>
        </p:spPr>
        <p:txBody>
          <a:bodyPr wrap="none" rtlCol="0">
            <a:spAutoFit/>
          </a:bodyPr>
          <a:lstStyle/>
          <a:p>
            <a:pPr algn="ctr"/>
            <a:r>
              <a:rPr lang="es-EC"/>
              <a:t>Servidor </a:t>
            </a:r>
          </a:p>
          <a:p>
            <a:pPr algn="ctr"/>
            <a:r>
              <a:rPr lang="es-EC"/>
              <a:t>SMS</a:t>
            </a:r>
          </a:p>
          <a:p>
            <a:pPr algn="ctr"/>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pic>
        <p:nvPicPr>
          <p:cNvPr id="8" name="Imagen 7">
            <a:extLst>
              <a:ext uri="{FF2B5EF4-FFF2-40B4-BE49-F238E27FC236}">
                <a16:creationId xmlns:a16="http://schemas.microsoft.com/office/drawing/2014/main" id="{B0029334-6235-774C-A249-6DF06D21B419}"/>
              </a:ext>
            </a:extLst>
          </p:cNvPr>
          <p:cNvPicPr>
            <a:picLocks noChangeAspect="1"/>
          </p:cNvPicPr>
          <p:nvPr/>
        </p:nvPicPr>
        <p:blipFill>
          <a:blip r:embed="rId2"/>
          <a:stretch>
            <a:fillRect/>
          </a:stretch>
        </p:blipFill>
        <p:spPr>
          <a:xfrm>
            <a:off x="2765035" y="469748"/>
            <a:ext cx="3201264" cy="2210187"/>
          </a:xfrm>
          <a:prstGeom prst="rect">
            <a:avLst/>
          </a:prstGeom>
        </p:spPr>
      </p:pic>
      <p:pic>
        <p:nvPicPr>
          <p:cNvPr id="3" name="Imagen 2">
            <a:extLst>
              <a:ext uri="{FF2B5EF4-FFF2-40B4-BE49-F238E27FC236}">
                <a16:creationId xmlns:a16="http://schemas.microsoft.com/office/drawing/2014/main" id="{649842A4-99DA-A54D-8837-E202B4FFAC0E}"/>
              </a:ext>
            </a:extLst>
          </p:cNvPr>
          <p:cNvPicPr>
            <a:picLocks noChangeAspect="1"/>
          </p:cNvPicPr>
          <p:nvPr/>
        </p:nvPicPr>
        <p:blipFill>
          <a:blip r:embed="rId3"/>
          <a:stretch>
            <a:fillRect/>
          </a:stretch>
        </p:blipFill>
        <p:spPr>
          <a:xfrm>
            <a:off x="4082270" y="4771074"/>
            <a:ext cx="1499220" cy="1499220"/>
          </a:xfrm>
          <a:prstGeom prst="rect">
            <a:avLst/>
          </a:prstGeom>
        </p:spPr>
      </p:pic>
      <p:pic>
        <p:nvPicPr>
          <p:cNvPr id="36" name="Imagen 35">
            <a:extLst>
              <a:ext uri="{FF2B5EF4-FFF2-40B4-BE49-F238E27FC236}">
                <a16:creationId xmlns:a16="http://schemas.microsoft.com/office/drawing/2014/main" id="{18095D79-A403-324E-92F6-CA80CA7F75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67746" y="4996931"/>
            <a:ext cx="2538048" cy="1527529"/>
          </a:xfrm>
          <a:prstGeom prst="rect">
            <a:avLst/>
          </a:prstGeom>
        </p:spPr>
      </p:pic>
      <p:sp>
        <p:nvSpPr>
          <p:cNvPr id="38" name="Flecha izquierda y derecha 37">
            <a:extLst>
              <a:ext uri="{FF2B5EF4-FFF2-40B4-BE49-F238E27FC236}">
                <a16:creationId xmlns:a16="http://schemas.microsoft.com/office/drawing/2014/main" id="{D4C085DF-D335-B64C-888C-E7E7851E771E}"/>
              </a:ext>
            </a:extLst>
          </p:cNvPr>
          <p:cNvSpPr/>
          <p:nvPr/>
        </p:nvSpPr>
        <p:spPr>
          <a:xfrm rot="10800000">
            <a:off x="5820389" y="4996931"/>
            <a:ext cx="1084286" cy="287553"/>
          </a:xfrm>
          <a:prstGeom prst="lef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5" name="Flecha izquierda y derecha 54">
            <a:extLst>
              <a:ext uri="{FF2B5EF4-FFF2-40B4-BE49-F238E27FC236}">
                <a16:creationId xmlns:a16="http://schemas.microsoft.com/office/drawing/2014/main" id="{B4D31F25-0917-F042-A9FF-A288F099CFBF}"/>
              </a:ext>
            </a:extLst>
          </p:cNvPr>
          <p:cNvSpPr/>
          <p:nvPr/>
        </p:nvSpPr>
        <p:spPr>
          <a:xfrm rot="5400000">
            <a:off x="4142060" y="3168131"/>
            <a:ext cx="1084286" cy="287553"/>
          </a:xfrm>
          <a:prstGeom prst="lef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56" name="Imagen 55">
            <a:extLst>
              <a:ext uri="{FF2B5EF4-FFF2-40B4-BE49-F238E27FC236}">
                <a16:creationId xmlns:a16="http://schemas.microsoft.com/office/drawing/2014/main" id="{EF41F3BC-56F6-F44F-AA63-2B59360CF01E}"/>
              </a:ext>
            </a:extLst>
          </p:cNvPr>
          <p:cNvPicPr>
            <a:picLocks noChangeAspect="1"/>
          </p:cNvPicPr>
          <p:nvPr/>
        </p:nvPicPr>
        <p:blipFill rotWithShape="1">
          <a:blip r:embed="rId6"/>
          <a:srcRect t="19707"/>
          <a:stretch/>
        </p:blipFill>
        <p:spPr>
          <a:xfrm>
            <a:off x="7067779" y="2064482"/>
            <a:ext cx="1926140" cy="1546557"/>
          </a:xfrm>
          <a:prstGeom prst="rect">
            <a:avLst/>
          </a:prstGeom>
        </p:spPr>
      </p:pic>
      <p:sp>
        <p:nvSpPr>
          <p:cNvPr id="57" name="Flecha izquierda y derecha 56">
            <a:extLst>
              <a:ext uri="{FF2B5EF4-FFF2-40B4-BE49-F238E27FC236}">
                <a16:creationId xmlns:a16="http://schemas.microsoft.com/office/drawing/2014/main" id="{2E96B3F4-76C0-F944-BA66-CBFB12C6FBEB}"/>
              </a:ext>
            </a:extLst>
          </p:cNvPr>
          <p:cNvSpPr/>
          <p:nvPr/>
        </p:nvSpPr>
        <p:spPr>
          <a:xfrm rot="5400000">
            <a:off x="7644668" y="4092669"/>
            <a:ext cx="1084286" cy="287553"/>
          </a:xfrm>
          <a:prstGeom prst="lef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8" name="Flecha izquierda y derecha 57">
            <a:extLst>
              <a:ext uri="{FF2B5EF4-FFF2-40B4-BE49-F238E27FC236}">
                <a16:creationId xmlns:a16="http://schemas.microsoft.com/office/drawing/2014/main" id="{0770ABF0-FF0C-D94F-A803-A09743F22908}"/>
              </a:ext>
            </a:extLst>
          </p:cNvPr>
          <p:cNvSpPr/>
          <p:nvPr/>
        </p:nvSpPr>
        <p:spPr>
          <a:xfrm rot="10800000">
            <a:off x="6144480" y="1860192"/>
            <a:ext cx="1084286" cy="287553"/>
          </a:xfrm>
          <a:prstGeom prst="lef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9" name="CuadroTexto 58">
            <a:extLst>
              <a:ext uri="{FF2B5EF4-FFF2-40B4-BE49-F238E27FC236}">
                <a16:creationId xmlns:a16="http://schemas.microsoft.com/office/drawing/2014/main" id="{DF4DDFEB-1DFD-D84B-A669-CDBBBA8137D3}"/>
              </a:ext>
            </a:extLst>
          </p:cNvPr>
          <p:cNvSpPr txBox="1"/>
          <p:nvPr/>
        </p:nvSpPr>
        <p:spPr>
          <a:xfrm>
            <a:off x="6236396" y="1272963"/>
            <a:ext cx="777777" cy="646331"/>
          </a:xfrm>
          <a:prstGeom prst="rect">
            <a:avLst/>
          </a:prstGeom>
          <a:noFill/>
        </p:spPr>
        <p:txBody>
          <a:bodyPr wrap="none" rtlCol="0">
            <a:spAutoFit/>
          </a:bodyPr>
          <a:lstStyle/>
          <a:p>
            <a:pPr algn="ctr"/>
            <a:r>
              <a:rPr lang="es-EC"/>
              <a:t>GRPS</a:t>
            </a:r>
          </a:p>
          <a:p>
            <a:pPr algn="ctr"/>
            <a:endParaRPr lang="es-EC"/>
          </a:p>
        </p:txBody>
      </p:sp>
      <p:pic>
        <p:nvPicPr>
          <p:cNvPr id="61" name="Imagen 8">
            <a:extLst>
              <a:ext uri="{FF2B5EF4-FFF2-40B4-BE49-F238E27FC236}">
                <a16:creationId xmlns:a16="http://schemas.microsoft.com/office/drawing/2014/main" id="{42E4C830-BEED-0F4D-B6AF-BA5AD856938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09424" y="659117"/>
            <a:ext cx="1494577" cy="1891097"/>
          </a:xfrm>
          <a:prstGeom prst="rect">
            <a:avLst/>
          </a:prstGeom>
        </p:spPr>
      </p:pic>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pic>
        <p:nvPicPr>
          <p:cNvPr id="19" name="Gráfico 18">
            <a:extLst>
              <a:ext uri="{FF2B5EF4-FFF2-40B4-BE49-F238E27FC236}">
                <a16:creationId xmlns:a16="http://schemas.microsoft.com/office/drawing/2014/main" id="{AE8877C6-1FC3-7F48-8E56-E7D634A9800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60375" y="99898"/>
            <a:ext cx="1940124" cy="524212"/>
          </a:xfrm>
          <a:prstGeom prst="rect">
            <a:avLst/>
          </a:prstGeom>
        </p:spPr>
      </p:pic>
    </p:spTree>
    <p:extLst>
      <p:ext uri="{BB962C8B-B14F-4D97-AF65-F5344CB8AC3E}">
        <p14:creationId xmlns:p14="http://schemas.microsoft.com/office/powerpoint/2010/main" val="245557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10000" fill="remove" grpId="0" nodeType="withEffect">
                                  <p:stCondLst>
                                    <p:cond delay="0"/>
                                  </p:stCondLst>
                                  <p:childTnLst>
                                    <p:animEffect transition="out" filter="fade">
                                      <p:cBhvr>
                                        <p:cTn id="6" dur="500" tmFilter="0, 0; .2, .5; .8, .5; 1, 0"/>
                                        <p:tgtEl>
                                          <p:spTgt spid="38"/>
                                        </p:tgtEl>
                                      </p:cBhvr>
                                    </p:animEffect>
                                    <p:animScale>
                                      <p:cBhvr>
                                        <p:cTn id="7" dur="250" autoRev="1" fill="hold"/>
                                        <p:tgtEl>
                                          <p:spTgt spid="38"/>
                                        </p:tgtEl>
                                      </p:cBhvr>
                                      <p:by x="105000" y="105000"/>
                                    </p:animScale>
                                  </p:childTnLst>
                                </p:cTn>
                              </p:par>
                              <p:par>
                                <p:cTn id="8" presetID="26" presetClass="emph" presetSubtype="0" repeatCount="10000" fill="remove" grpId="0" nodeType="withEffect">
                                  <p:stCondLst>
                                    <p:cond delay="0"/>
                                  </p:stCondLst>
                                  <p:childTnLst>
                                    <p:animEffect transition="out" filter="fade">
                                      <p:cBhvr>
                                        <p:cTn id="9" dur="500" tmFilter="0, 0; .2, .5; .8, .5; 1, 0"/>
                                        <p:tgtEl>
                                          <p:spTgt spid="55"/>
                                        </p:tgtEl>
                                      </p:cBhvr>
                                    </p:animEffect>
                                    <p:animScale>
                                      <p:cBhvr>
                                        <p:cTn id="10" dur="250" autoRev="1" fill="hold"/>
                                        <p:tgtEl>
                                          <p:spTgt spid="55"/>
                                        </p:tgtEl>
                                      </p:cBhvr>
                                      <p:by x="105000" y="105000"/>
                                    </p:animScale>
                                  </p:childTnLst>
                                </p:cTn>
                              </p:par>
                              <p:par>
                                <p:cTn id="11" presetID="26" presetClass="emph" presetSubtype="0" repeatCount="10000" fill="remove" grpId="0" nodeType="withEffect">
                                  <p:stCondLst>
                                    <p:cond delay="0"/>
                                  </p:stCondLst>
                                  <p:childTnLst>
                                    <p:animEffect transition="out" filter="fade">
                                      <p:cBhvr>
                                        <p:cTn id="12" dur="500" tmFilter="0, 0; .2, .5; .8, .5; 1, 0"/>
                                        <p:tgtEl>
                                          <p:spTgt spid="57"/>
                                        </p:tgtEl>
                                      </p:cBhvr>
                                    </p:animEffect>
                                    <p:animScale>
                                      <p:cBhvr>
                                        <p:cTn id="13" dur="250" autoRev="1" fill="hold"/>
                                        <p:tgtEl>
                                          <p:spTgt spid="57"/>
                                        </p:tgtEl>
                                      </p:cBhvr>
                                      <p:by x="105000" y="105000"/>
                                    </p:animScale>
                                  </p:childTnLst>
                                </p:cTn>
                              </p:par>
                              <p:par>
                                <p:cTn id="14" presetID="26" presetClass="emph" presetSubtype="0" repeatCount="10000" fill="remove" grpId="0" nodeType="withEffect">
                                  <p:stCondLst>
                                    <p:cond delay="0"/>
                                  </p:stCondLst>
                                  <p:childTnLst>
                                    <p:animEffect transition="out" filter="fade">
                                      <p:cBhvr>
                                        <p:cTn id="15" dur="500" tmFilter="0, 0; .2, .5; .8, .5; 1, 0"/>
                                        <p:tgtEl>
                                          <p:spTgt spid="58"/>
                                        </p:tgtEl>
                                      </p:cBhvr>
                                    </p:animEffect>
                                    <p:animScale>
                                      <p:cBhvr>
                                        <p:cTn id="16" dur="250" autoRev="1" fill="hold"/>
                                        <p:tgtEl>
                                          <p:spTgt spid="58"/>
                                        </p:tgtEl>
                                      </p:cBhvr>
                                      <p:by x="105000" y="105000"/>
                                    </p:animScale>
                                  </p:childTnLst>
                                </p:cTn>
                              </p:par>
                              <p:par>
                                <p:cTn id="17" presetID="35" presetClass="emph" presetSubtype="0" repeatCount="10000" fill="remove" nodeType="withEffect">
                                  <p:stCondLst>
                                    <p:cond delay="0"/>
                                  </p:stCondLst>
                                  <p:childTnLst>
                                    <p:anim calcmode="discrete" valueType="str">
                                      <p:cBhvr>
                                        <p:cTn id="18" dur="1000" fill="hold"/>
                                        <p:tgtEl>
                                          <p:spTgt spid="6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5" grpId="0" animBg="1"/>
      <p:bldP spid="57" grpId="0" animBg="1"/>
      <p:bldP spid="5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1259825" y="495298"/>
            <a:ext cx="1806905" cy="923330"/>
          </a:xfrm>
          <a:prstGeom prst="rect">
            <a:avLst/>
          </a:prstGeom>
          <a:noFill/>
        </p:spPr>
        <p:txBody>
          <a:bodyPr wrap="none" rtlCol="0">
            <a:spAutoFit/>
          </a:bodyPr>
          <a:lstStyle/>
          <a:p>
            <a:r>
              <a:rPr lang="es-EC"/>
              <a:t>Plataforma</a:t>
            </a:r>
          </a:p>
          <a:p>
            <a:r>
              <a:rPr lang="es-EC"/>
              <a:t>Rastreo + Mtto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pic>
        <p:nvPicPr>
          <p:cNvPr id="56" name="Imagen 55">
            <a:extLst>
              <a:ext uri="{FF2B5EF4-FFF2-40B4-BE49-F238E27FC236}">
                <a16:creationId xmlns:a16="http://schemas.microsoft.com/office/drawing/2014/main" id="{EF41F3BC-56F6-F44F-AA63-2B59360CF01E}"/>
              </a:ext>
            </a:extLst>
          </p:cNvPr>
          <p:cNvPicPr>
            <a:picLocks noChangeAspect="1"/>
          </p:cNvPicPr>
          <p:nvPr/>
        </p:nvPicPr>
        <p:blipFill rotWithShape="1">
          <a:blip r:embed="rId3"/>
          <a:srcRect t="19707"/>
          <a:stretch/>
        </p:blipFill>
        <p:spPr>
          <a:xfrm>
            <a:off x="1098460" y="2249148"/>
            <a:ext cx="1926140" cy="1546557"/>
          </a:xfrm>
          <a:prstGeom prst="rect">
            <a:avLst/>
          </a:prstGeom>
        </p:spPr>
      </p:pic>
      <p:sp>
        <p:nvSpPr>
          <p:cNvPr id="57" name="Flecha izquierda y derecha 56">
            <a:extLst>
              <a:ext uri="{FF2B5EF4-FFF2-40B4-BE49-F238E27FC236}">
                <a16:creationId xmlns:a16="http://schemas.microsoft.com/office/drawing/2014/main" id="{2E96B3F4-76C0-F944-BA66-CBFB12C6FBEB}"/>
              </a:ext>
            </a:extLst>
          </p:cNvPr>
          <p:cNvSpPr/>
          <p:nvPr/>
        </p:nvSpPr>
        <p:spPr>
          <a:xfrm rot="5400000">
            <a:off x="1675349" y="4277335"/>
            <a:ext cx="1084286" cy="287553"/>
          </a:xfrm>
          <a:prstGeom prst="lef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1" name="Imagen 10">
            <a:extLst>
              <a:ext uri="{FF2B5EF4-FFF2-40B4-BE49-F238E27FC236}">
                <a16:creationId xmlns:a16="http://schemas.microsoft.com/office/drawing/2014/main" id="{8A9D2423-8751-8B49-8F8F-66B9CE22DEE4}"/>
              </a:ext>
            </a:extLst>
          </p:cNvPr>
          <p:cNvPicPr>
            <a:picLocks noChangeAspect="1"/>
          </p:cNvPicPr>
          <p:nvPr/>
        </p:nvPicPr>
        <p:blipFill>
          <a:blip r:embed="rId4"/>
          <a:stretch>
            <a:fillRect/>
          </a:stretch>
        </p:blipFill>
        <p:spPr>
          <a:xfrm>
            <a:off x="3896544" y="1342261"/>
            <a:ext cx="2185642" cy="4766962"/>
          </a:xfrm>
          <a:prstGeom prst="rect">
            <a:avLst/>
          </a:prstGeom>
        </p:spPr>
      </p:pic>
      <p:sp>
        <p:nvSpPr>
          <p:cNvPr id="60" name="CuadroTexto 59">
            <a:extLst>
              <a:ext uri="{FF2B5EF4-FFF2-40B4-BE49-F238E27FC236}">
                <a16:creationId xmlns:a16="http://schemas.microsoft.com/office/drawing/2014/main" id="{0736364C-70A0-E346-BDA1-9511FF2B081A}"/>
              </a:ext>
            </a:extLst>
          </p:cNvPr>
          <p:cNvSpPr txBox="1"/>
          <p:nvPr/>
        </p:nvSpPr>
        <p:spPr>
          <a:xfrm>
            <a:off x="4616108" y="6211669"/>
            <a:ext cx="1479892" cy="646331"/>
          </a:xfrm>
          <a:prstGeom prst="rect">
            <a:avLst/>
          </a:prstGeom>
          <a:noFill/>
        </p:spPr>
        <p:txBody>
          <a:bodyPr wrap="none" rtlCol="0">
            <a:spAutoFit/>
          </a:bodyPr>
          <a:lstStyle/>
          <a:p>
            <a:pPr algn="ctr"/>
            <a:r>
              <a:rPr lang="es-EC"/>
              <a:t>Mediciones</a:t>
            </a:r>
          </a:p>
          <a:p>
            <a:pPr algn="ctr"/>
            <a:endParaRPr lang="es-EC"/>
          </a:p>
        </p:txBody>
      </p:sp>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sp>
        <p:nvSpPr>
          <p:cNvPr id="18" name="CuadroTexto 17">
            <a:extLst>
              <a:ext uri="{FF2B5EF4-FFF2-40B4-BE49-F238E27FC236}">
                <a16:creationId xmlns:a16="http://schemas.microsoft.com/office/drawing/2014/main" id="{1C4F4905-C681-B142-83BA-1E41F1DFC7C0}"/>
              </a:ext>
            </a:extLst>
          </p:cNvPr>
          <p:cNvSpPr txBox="1"/>
          <p:nvPr/>
        </p:nvSpPr>
        <p:spPr>
          <a:xfrm>
            <a:off x="6070455" y="1055844"/>
            <a:ext cx="5312673" cy="923330"/>
          </a:xfrm>
          <a:prstGeom prst="rect">
            <a:avLst/>
          </a:prstGeom>
          <a:noFill/>
        </p:spPr>
        <p:txBody>
          <a:bodyPr wrap="none" rtlCol="0">
            <a:spAutoFit/>
          </a:bodyPr>
          <a:lstStyle/>
          <a:p>
            <a:r>
              <a:rPr lang="es-EC" b="1"/>
              <a:t>PID’s </a:t>
            </a:r>
            <a:r>
              <a:rPr lang="es-EC"/>
              <a:t>(Identificador de Parámetros ó Codigos)</a:t>
            </a:r>
          </a:p>
          <a:p>
            <a:r>
              <a:rPr lang="es-EC" b="1"/>
              <a:t>DTC’s </a:t>
            </a:r>
            <a:r>
              <a:rPr lang="es-EC"/>
              <a:t>(Códigos de Falla)</a:t>
            </a:r>
          </a:p>
          <a:p>
            <a:endParaRPr lang="es-EC"/>
          </a:p>
        </p:txBody>
      </p:sp>
      <p:sp>
        <p:nvSpPr>
          <p:cNvPr id="4" name="CuadroTexto 3">
            <a:extLst>
              <a:ext uri="{FF2B5EF4-FFF2-40B4-BE49-F238E27FC236}">
                <a16:creationId xmlns:a16="http://schemas.microsoft.com/office/drawing/2014/main" id="{96E6C527-AA82-0749-92BE-57F16007091E}"/>
              </a:ext>
            </a:extLst>
          </p:cNvPr>
          <p:cNvSpPr txBox="1"/>
          <p:nvPr/>
        </p:nvSpPr>
        <p:spPr>
          <a:xfrm>
            <a:off x="6954130" y="1906124"/>
            <a:ext cx="5057795" cy="4801314"/>
          </a:xfrm>
          <a:prstGeom prst="rect">
            <a:avLst/>
          </a:prstGeom>
          <a:noFill/>
        </p:spPr>
        <p:txBody>
          <a:bodyPr wrap="square" rtlCol="0">
            <a:spAutoFit/>
          </a:bodyPr>
          <a:lstStyle/>
          <a:p>
            <a:pPr marL="285750" indent="-285750">
              <a:buFont typeface="Arial" panose="020B0604020202020204" pitchFamily="34" charset="0"/>
              <a:buChar char="•"/>
            </a:pPr>
            <a:r>
              <a:rPr lang="es-EC"/>
              <a:t>Lee hasta 30 PID´s en Tiempo Real</a:t>
            </a:r>
          </a:p>
          <a:p>
            <a:pPr marL="285750" indent="-285750">
              <a:buFont typeface="Arial" panose="020B0604020202020204" pitchFamily="34" charset="0"/>
              <a:buChar char="•"/>
            </a:pPr>
            <a:endParaRPr lang="es-EC"/>
          </a:p>
          <a:p>
            <a:pPr marL="285750" indent="-285750">
              <a:buFont typeface="Arial" panose="020B0604020202020204" pitchFamily="34" charset="0"/>
              <a:buChar char="•"/>
            </a:pPr>
            <a:r>
              <a:rPr lang="es-EC"/>
              <a:t>Lee más de 120 PID´s del Computador  de vehículos de pasajeros, a gasolina, diesel, eléctricos e híbridos.</a:t>
            </a:r>
          </a:p>
          <a:p>
            <a:pPr marL="285750" indent="-285750">
              <a:buFont typeface="Arial" panose="020B0604020202020204" pitchFamily="34" charset="0"/>
              <a:buChar char="•"/>
            </a:pPr>
            <a:endParaRPr lang="es-EC"/>
          </a:p>
          <a:p>
            <a:pPr marL="285750" indent="-285750">
              <a:buFont typeface="Arial" panose="020B0604020202020204" pitchFamily="34" charset="0"/>
              <a:buChar char="•"/>
            </a:pPr>
            <a:r>
              <a:rPr lang="es-EC"/>
              <a:t>Lee más de 500 PID´s del Computador de Camiones y Equipo de trabajo.</a:t>
            </a:r>
          </a:p>
          <a:p>
            <a:pPr marL="285750" indent="-285750">
              <a:buFont typeface="Arial" panose="020B0604020202020204" pitchFamily="34" charset="0"/>
              <a:buChar char="•"/>
            </a:pPr>
            <a:endParaRPr lang="es-EC"/>
          </a:p>
          <a:p>
            <a:pPr marL="285750" indent="-285750">
              <a:buFont typeface="Arial" panose="020B0604020202020204" pitchFamily="34" charset="0"/>
              <a:buChar char="•"/>
            </a:pPr>
            <a:r>
              <a:rPr lang="es-EC"/>
              <a:t>Lee más de 3000 DTC’s de vehículos de pasajeros entre Autos, Camionetas y SUV</a:t>
            </a:r>
          </a:p>
          <a:p>
            <a:pPr marL="285750" indent="-285750">
              <a:buFont typeface="Arial" panose="020B0604020202020204" pitchFamily="34" charset="0"/>
              <a:buChar char="•"/>
            </a:pPr>
            <a:endParaRPr lang="es-EC"/>
          </a:p>
          <a:p>
            <a:pPr marL="285750" indent="-285750">
              <a:buFont typeface="Arial" panose="020B0604020202020204" pitchFamily="34" charset="0"/>
              <a:buChar char="•"/>
            </a:pPr>
            <a:r>
              <a:rPr lang="es-EC"/>
              <a:t>Lee más de 4900 DTC’s de camiones y equipo de trabajo</a:t>
            </a:r>
          </a:p>
          <a:p>
            <a:pPr marL="285750" indent="-285750">
              <a:buFont typeface="Arial" panose="020B0604020202020204" pitchFamily="34" charset="0"/>
              <a:buChar char="•"/>
            </a:pPr>
            <a:endParaRPr lang="es-EC"/>
          </a:p>
          <a:p>
            <a:endParaRPr lang="es-EC"/>
          </a:p>
          <a:p>
            <a:endParaRPr lang="es-EC"/>
          </a:p>
        </p:txBody>
      </p:sp>
      <p:pic>
        <p:nvPicPr>
          <p:cNvPr id="21" name="Gráfico 20">
            <a:extLst>
              <a:ext uri="{FF2B5EF4-FFF2-40B4-BE49-F238E27FC236}">
                <a16:creationId xmlns:a16="http://schemas.microsoft.com/office/drawing/2014/main" id="{38FA0AC3-FD63-3540-8988-CACE80D45F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60375" y="99898"/>
            <a:ext cx="1940124" cy="524212"/>
          </a:xfrm>
          <a:prstGeom prst="rect">
            <a:avLst/>
          </a:prstGeom>
        </p:spPr>
      </p:pic>
      <p:pic>
        <p:nvPicPr>
          <p:cNvPr id="13" name="Imagen 35">
            <a:extLst>
              <a:ext uri="{FF2B5EF4-FFF2-40B4-BE49-F238E27FC236}">
                <a16:creationId xmlns:a16="http://schemas.microsoft.com/office/drawing/2014/main" id="{2174FA66-FB52-3048-ABE7-7890263E9F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3589" y="4963255"/>
            <a:ext cx="2538048" cy="1527529"/>
          </a:xfrm>
          <a:prstGeom prst="rect">
            <a:avLst/>
          </a:prstGeom>
        </p:spPr>
      </p:pic>
    </p:spTree>
    <p:extLst>
      <p:ext uri="{BB962C8B-B14F-4D97-AF65-F5344CB8AC3E}">
        <p14:creationId xmlns:p14="http://schemas.microsoft.com/office/powerpoint/2010/main" val="269716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10000" fill="remove" grpId="0" nodeType="withEffect">
                                  <p:stCondLst>
                                    <p:cond delay="0"/>
                                  </p:stCondLst>
                                  <p:childTnLst>
                                    <p:animEffect transition="out" filter="fade">
                                      <p:cBhvr>
                                        <p:cTn id="6" dur="500" tmFilter="0, 0; .2, .5; .8, .5; 1, 0"/>
                                        <p:tgtEl>
                                          <p:spTgt spid="57"/>
                                        </p:tgtEl>
                                      </p:cBhvr>
                                    </p:animEffect>
                                    <p:animScale>
                                      <p:cBhvr>
                                        <p:cTn id="7" dur="250" autoRev="1" fill="hold"/>
                                        <p:tgtEl>
                                          <p:spTgt spid="5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78DF46AE-3D11-B44B-AF52-27591AEA6E4F}"/>
              </a:ext>
            </a:extLst>
          </p:cNvPr>
          <p:cNvSpPr txBox="1"/>
          <p:nvPr/>
        </p:nvSpPr>
        <p:spPr>
          <a:xfrm>
            <a:off x="1259825" y="495298"/>
            <a:ext cx="1806905" cy="923330"/>
          </a:xfrm>
          <a:prstGeom prst="rect">
            <a:avLst/>
          </a:prstGeom>
          <a:noFill/>
        </p:spPr>
        <p:txBody>
          <a:bodyPr wrap="none" rtlCol="0">
            <a:spAutoFit/>
          </a:bodyPr>
          <a:lstStyle/>
          <a:p>
            <a:r>
              <a:rPr lang="es-EC"/>
              <a:t>Plataforma</a:t>
            </a:r>
          </a:p>
          <a:p>
            <a:r>
              <a:rPr lang="es-EC"/>
              <a:t>Rastreo + Mtto</a:t>
            </a:r>
          </a:p>
          <a:p>
            <a:endParaRPr lang="es-EC"/>
          </a:p>
        </p:txBody>
      </p:sp>
      <p:sp>
        <p:nvSpPr>
          <p:cNvPr id="26" name="Elipse 25">
            <a:extLst>
              <a:ext uri="{FF2B5EF4-FFF2-40B4-BE49-F238E27FC236}">
                <a16:creationId xmlns:a16="http://schemas.microsoft.com/office/drawing/2014/main" id="{2F9A53CD-A037-7740-8111-D2D732AA52C1}"/>
              </a:ext>
            </a:extLst>
          </p:cNvPr>
          <p:cNvSpPr/>
          <p:nvPr/>
        </p:nvSpPr>
        <p:spPr>
          <a:xfrm>
            <a:off x="614366" y="570378"/>
            <a:ext cx="484094" cy="4840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b="1"/>
              <a:t>1</a:t>
            </a:r>
          </a:p>
        </p:txBody>
      </p:sp>
      <p:sp>
        <p:nvSpPr>
          <p:cNvPr id="12" name="CuadroTexto 11">
            <a:extLst>
              <a:ext uri="{FF2B5EF4-FFF2-40B4-BE49-F238E27FC236}">
                <a16:creationId xmlns:a16="http://schemas.microsoft.com/office/drawing/2014/main" id="{0F3F32B9-5B2B-C44A-B173-413C661C2B4F}"/>
              </a:ext>
            </a:extLst>
          </p:cNvPr>
          <p:cNvSpPr txBox="1"/>
          <p:nvPr/>
        </p:nvSpPr>
        <p:spPr>
          <a:xfrm>
            <a:off x="8044405" y="-567159"/>
            <a:ext cx="184731" cy="369332"/>
          </a:xfrm>
          <a:prstGeom prst="rect">
            <a:avLst/>
          </a:prstGeom>
          <a:noFill/>
        </p:spPr>
        <p:txBody>
          <a:bodyPr wrap="none" rtlCol="0">
            <a:spAutoFit/>
          </a:bodyPr>
          <a:lstStyle/>
          <a:p>
            <a:endParaRPr lang="es-EC"/>
          </a:p>
        </p:txBody>
      </p:sp>
      <p:sp>
        <p:nvSpPr>
          <p:cNvPr id="4" name="CuadroTexto 3">
            <a:extLst>
              <a:ext uri="{FF2B5EF4-FFF2-40B4-BE49-F238E27FC236}">
                <a16:creationId xmlns:a16="http://schemas.microsoft.com/office/drawing/2014/main" id="{96E6C527-AA82-0749-92BE-57F16007091E}"/>
              </a:ext>
            </a:extLst>
          </p:cNvPr>
          <p:cNvSpPr txBox="1"/>
          <p:nvPr/>
        </p:nvSpPr>
        <p:spPr>
          <a:xfrm>
            <a:off x="6745784" y="570378"/>
            <a:ext cx="5237870" cy="6832640"/>
          </a:xfrm>
          <a:prstGeom prst="rect">
            <a:avLst/>
          </a:prstGeom>
          <a:noFill/>
        </p:spPr>
        <p:txBody>
          <a:bodyPr wrap="square" rtlCol="0">
            <a:spAutoFit/>
          </a:bodyPr>
          <a:lstStyle/>
          <a:p>
            <a:r>
              <a:rPr lang="es-EC" sz="2400" b="1"/>
              <a:t>PID´s en Tiempo Real</a:t>
            </a:r>
          </a:p>
          <a:p>
            <a:pPr marL="285750" indent="-285750">
              <a:buFont typeface="Arial" panose="020B0604020202020204" pitchFamily="34" charset="0"/>
              <a:buChar char="•"/>
            </a:pPr>
            <a:endParaRPr lang="es-EC"/>
          </a:p>
          <a:p>
            <a:pPr marL="742950" lvl="1" indent="-285750">
              <a:buFont typeface="Arial" panose="020B0604020202020204" pitchFamily="34" charset="0"/>
              <a:buChar char="•"/>
            </a:pPr>
            <a:r>
              <a:rPr lang="es-EC"/>
              <a:t>RPM</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Temperatura del Motor</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Odómetro de Viaje</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Angulo Mariposa de Aceleración TPS</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Sensor MAP Barómetro</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Sensor MAF Flujo de Aire</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Sensor de Oxígeno</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Estado Catalizador </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EGR Recirculación de Gases</a:t>
            </a:r>
          </a:p>
          <a:p>
            <a:pPr marL="742950" lvl="1" indent="-285750">
              <a:buFont typeface="Arial" panose="020B0604020202020204" pitchFamily="34" charset="0"/>
              <a:buChar char="•"/>
            </a:pPr>
            <a:endParaRPr lang="es-EC"/>
          </a:p>
          <a:p>
            <a:pPr marL="742950" lvl="1" indent="-285750">
              <a:buFont typeface="Arial" panose="020B0604020202020204" pitchFamily="34" charset="0"/>
              <a:buChar char="•"/>
            </a:pPr>
            <a:r>
              <a:rPr lang="es-EC"/>
              <a:t>Etc…</a:t>
            </a:r>
          </a:p>
          <a:p>
            <a:pPr marL="285750" indent="-285750">
              <a:buFont typeface="Arial" panose="020B0604020202020204" pitchFamily="34" charset="0"/>
              <a:buChar char="•"/>
            </a:pPr>
            <a:endParaRPr lang="es-EC"/>
          </a:p>
          <a:p>
            <a:endParaRPr lang="es-EC"/>
          </a:p>
          <a:p>
            <a:endParaRPr lang="es-EC"/>
          </a:p>
        </p:txBody>
      </p:sp>
      <p:pic>
        <p:nvPicPr>
          <p:cNvPr id="13" name="Gráfico 12">
            <a:extLst>
              <a:ext uri="{FF2B5EF4-FFF2-40B4-BE49-F238E27FC236}">
                <a16:creationId xmlns:a16="http://schemas.microsoft.com/office/drawing/2014/main" id="{B2BC8917-C67A-2C4A-9199-6A4C1C93B7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60375" y="99898"/>
            <a:ext cx="1940124" cy="524212"/>
          </a:xfrm>
          <a:prstGeom prst="rect">
            <a:avLst/>
          </a:prstGeom>
        </p:spPr>
      </p:pic>
      <p:pic>
        <p:nvPicPr>
          <p:cNvPr id="14" name="video_cockpit2.mov">
            <a:hlinkClick r:id="" action="ppaction://media"/>
            <a:extLst>
              <a:ext uri="{FF2B5EF4-FFF2-40B4-BE49-F238E27FC236}">
                <a16:creationId xmlns:a16="http://schemas.microsoft.com/office/drawing/2014/main" id="{2E36BDE3-EB2E-1E4E-846E-488677AB7248}"/>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14366" y="1918010"/>
            <a:ext cx="6054000" cy="3373844"/>
          </a:xfrm>
          <a:prstGeom prst="rect">
            <a:avLst/>
          </a:prstGeom>
          <a:ln>
            <a:solidFill>
              <a:schemeClr val="bg1"/>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80962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633"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theme/theme1.xml><?xml version="1.0" encoding="utf-8"?>
<a:theme xmlns:a="http://schemas.openxmlformats.org/drawingml/2006/main" name="Espiral">
  <a:themeElements>
    <a:clrScheme name="Espiral">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{C8BC77F4-8AB4-A24F-971C-C8A0E9ED446F}tf10001069</Template>
  <TotalTime>20152</TotalTime>
  <Words>683</Words>
  <Application>Microsoft Macintosh PowerPoint</Application>
  <PresentationFormat>Widescreen</PresentationFormat>
  <Paragraphs>203</Paragraphs>
  <Slides>27</Slides>
  <Notes>8</Notes>
  <HiddenSlides>0</HiddenSlides>
  <MMClips>2</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3" baseType="lpstr">
      <vt:lpstr>Arial</vt:lpstr>
      <vt:lpstr>Calibri</vt:lpstr>
      <vt:lpstr>Century Gothic</vt:lpstr>
      <vt:lpstr>Wingdings 3</vt:lpstr>
      <vt:lpstr>Espiral</vt:lpstr>
      <vt:lpstr>Microsoft Excel Worksheet</vt:lpstr>
      <vt:lpstr>PowerPoint Presentation</vt:lpstr>
      <vt:lpstr>trackerbyte.com</vt:lpstr>
      <vt:lpstr>Campo de Acción</vt:lpstr>
      <vt:lpstr>Componentes</vt:lpstr>
      <vt:lpstr>PowerPoint Presentation</vt:lpstr>
      <vt:lpstr>Plataforma Rastreo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Plataforma</vt:lpstr>
      <vt:lpstr>PowerPoint Presentation</vt:lpstr>
      <vt:lpstr>PowerPoint Presentation</vt:lpstr>
      <vt:lpstr>Plataforma</vt:lpstr>
      <vt:lpstr>PowerPoint Presentation</vt:lpstr>
      <vt:lpstr>Ventajas</vt:lpstr>
      <vt:lpstr>Ventajas</vt:lpstr>
      <vt:lpstr>Propuesta  Económica</vt:lpstr>
      <vt:lpstr>PowerPoint Presentation</vt:lpstr>
      <vt:lpstr>PowerPoint Presentation</vt:lpstr>
      <vt:lpstr>PowerPoint Presentation</vt:lpstr>
      <vt:lpstr>Fin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Call Center</dc:title>
  <dc:creator>Microsoft Office User</dc:creator>
  <cp:lastModifiedBy>Microsoft Office User</cp:lastModifiedBy>
  <cp:revision>168</cp:revision>
  <dcterms:created xsi:type="dcterms:W3CDTF">2019-05-06T22:42:06Z</dcterms:created>
  <dcterms:modified xsi:type="dcterms:W3CDTF">2020-03-25T04:10:05Z</dcterms:modified>
</cp:coreProperties>
</file>